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11" r:id="rId5"/>
    <p:sldId id="259" r:id="rId6"/>
    <p:sldId id="313" r:id="rId7"/>
    <p:sldId id="317" r:id="rId8"/>
    <p:sldId id="318" r:id="rId9"/>
    <p:sldId id="319" r:id="rId10"/>
    <p:sldId id="315" r:id="rId11"/>
    <p:sldId id="314" r:id="rId12"/>
    <p:sldId id="316" r:id="rId13"/>
    <p:sldId id="320" r:id="rId14"/>
    <p:sldId id="321" r:id="rId15"/>
    <p:sldId id="322" r:id="rId16"/>
    <p:sldId id="323" r:id="rId17"/>
    <p:sldId id="324" r:id="rId18"/>
    <p:sldId id="325" r:id="rId19"/>
    <p:sldId id="326" r:id="rId20"/>
    <p:sldId id="327" r:id="rId21"/>
    <p:sldId id="328" r:id="rId22"/>
    <p:sldId id="31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8" r:id="rId36"/>
    <p:sldId id="275" r:id="rId37"/>
    <p:sldId id="277" r:id="rId38"/>
    <p:sldId id="276" r:id="rId39"/>
    <p:sldId id="279" r:id="rId40"/>
    <p:sldId id="284" r:id="rId41"/>
    <p:sldId id="280" r:id="rId42"/>
    <p:sldId id="282" r:id="rId43"/>
    <p:sldId id="283" r:id="rId44"/>
    <p:sldId id="28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3FF00"/>
    <a:srgbClr val="FFC000"/>
    <a:srgbClr val="FF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84"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62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marL="91440" indent="-91440">
              <a:buFont typeface="Wingdings" panose="05000000000000000000" pitchFamily="2" charset="2"/>
              <a:buChar char="Ø"/>
              <a:defRPr/>
            </a:lvl1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228089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83020" y="263527"/>
            <a:ext cx="11825960" cy="725380"/>
          </a:xfrm>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183020" y="1224793"/>
            <a:ext cx="5852019" cy="500822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56962" y="1224793"/>
            <a:ext cx="5852017" cy="5008227"/>
          </a:xfrm>
        </p:spPr>
        <p:txBody>
          <a:bodyPr/>
          <a:lstStyle>
            <a:lvl1pPr marL="91440" indent="-91440">
              <a:buFont typeface="Wingdings" panose="05000000000000000000" pitchFamily="2" charset="2"/>
              <a:buChar char="u"/>
              <a:defRPr/>
            </a:lvl1pPr>
            <a:lvl2pPr marL="384048" indent="-182880">
              <a:buFont typeface="Wingdings" panose="05000000000000000000" pitchFamily="2" charset="2"/>
              <a:buChar char="Ø"/>
              <a:defRPr/>
            </a:lvl2pPr>
            <a:lvl3pPr marL="566928" indent="-182880">
              <a:buFont typeface="Wingdings" panose="05000000000000000000" pitchFamily="2" charset="2"/>
              <a:buChar char="ü"/>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323685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87707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87360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A46795-E905-4753-991E-68D78842EAF3}"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367593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9A46795-E905-4753-991E-68D78842EAF3}"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2CB781A-6826-4EA6-B658-EB9F59A2B690}" type="slidenum">
              <a:rPr kumimoji="1" lang="ja-JP" altLang="en-US" smtClean="0"/>
              <a:t>‹#›</a:t>
            </a:fld>
            <a:endParaRPr kumimoji="1" lang="ja-JP" altLang="en-US"/>
          </a:p>
        </p:txBody>
      </p:sp>
    </p:spTree>
    <p:extLst>
      <p:ext uri="{BB962C8B-B14F-4D97-AF65-F5344CB8AC3E}">
        <p14:creationId xmlns:p14="http://schemas.microsoft.com/office/powerpoint/2010/main" val="4200877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4186" y="286604"/>
            <a:ext cx="11744587" cy="70329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254185" y="1227441"/>
            <a:ext cx="11744587" cy="4980405"/>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A46795-E905-4753-991E-68D78842EAF3}" type="datetimeFigureOut">
              <a:rPr kumimoji="1" lang="ja-JP" altLang="en-US" smtClean="0"/>
              <a:t>2024/3/22</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CB781A-6826-4EA6-B658-EB9F59A2B690}" type="slidenum">
              <a:rPr kumimoji="1" lang="ja-JP" altLang="en-US" smtClean="0"/>
              <a:t>‹#›</a:t>
            </a:fld>
            <a:endParaRPr kumimoji="1" lang="ja-JP" altLang="en-US"/>
          </a:p>
        </p:txBody>
      </p:sp>
      <p:cxnSp>
        <p:nvCxnSpPr>
          <p:cNvPr id="10" name="Straight Connector 9"/>
          <p:cNvCxnSpPr/>
          <p:nvPr/>
        </p:nvCxnSpPr>
        <p:spPr>
          <a:xfrm>
            <a:off x="1193532" y="1108671"/>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6EC9C4D-FC07-F12A-7828-3218C02886A7}"/>
              </a:ext>
            </a:extLst>
          </p:cNvPr>
          <p:cNvSpPr txBox="1"/>
          <p:nvPr userDrawn="1"/>
        </p:nvSpPr>
        <p:spPr>
          <a:xfrm>
            <a:off x="11123989" y="6514563"/>
            <a:ext cx="1156507" cy="369332"/>
          </a:xfrm>
          <a:prstGeom prst="rect">
            <a:avLst/>
          </a:prstGeom>
          <a:noFill/>
        </p:spPr>
        <p:txBody>
          <a:bodyPr wrap="square" rtlCol="0">
            <a:spAutoFit/>
          </a:bodyPr>
          <a:lstStyle/>
          <a:p>
            <a:r>
              <a:rPr kumimoji="1" lang="en-US" altLang="ja-JP" dirty="0">
                <a:solidFill>
                  <a:schemeClr val="bg1"/>
                </a:solidFill>
                <a:highlight>
                  <a:srgbClr val="000000"/>
                </a:highlight>
              </a:rPr>
              <a:t>TLP:CLEAR</a:t>
            </a:r>
            <a:endParaRPr kumimoji="1" lang="ja-JP" altLang="en-US" dirty="0">
              <a:solidFill>
                <a:schemeClr val="bg1"/>
              </a:solidFill>
              <a:highlight>
                <a:srgbClr val="000000"/>
              </a:highlight>
            </a:endParaRPr>
          </a:p>
        </p:txBody>
      </p:sp>
    </p:spTree>
    <p:extLst>
      <p:ext uri="{BB962C8B-B14F-4D97-AF65-F5344CB8AC3E}">
        <p14:creationId xmlns:p14="http://schemas.microsoft.com/office/powerpoint/2010/main" val="1872653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hyperlink" Target="https://xtech.nikkei.com/atcl/nxt/column/18/00138/030501482/" TargetMode="External"/><Relationship Id="rId13" Type="http://schemas.openxmlformats.org/officeDocument/2006/relationships/image" Target="../media/image6.png"/><Relationship Id="rId3" Type="http://schemas.openxmlformats.org/officeDocument/2006/relationships/hyperlink" Target="https://www.ppc.go.jp/news/press/2023/240124_houdou/" TargetMode="External"/><Relationship Id="rId7" Type="http://schemas.openxmlformats.org/officeDocument/2006/relationships/hyperlink" Target="https://www.ntt-west.co.jp/news/2402/240229a.html" TargetMode="External"/><Relationship Id="rId12" Type="http://schemas.openxmlformats.org/officeDocument/2006/relationships/image" Target="../media/image5.png"/><Relationship Id="rId2" Type="http://schemas.openxmlformats.org/officeDocument/2006/relationships/hyperlink" Target="https://www.ntt-west.co.jp/news/2310/231017a.html" TargetMode="External"/><Relationship Id="rId1" Type="http://schemas.openxmlformats.org/officeDocument/2006/relationships/slideLayout" Target="../slideLayouts/slideLayout2.xml"/><Relationship Id="rId6" Type="http://schemas.openxmlformats.org/officeDocument/2006/relationships/hyperlink" Target="https://www.soumu.go.jp/main_content/000928018.pdf" TargetMode="External"/><Relationship Id="rId11" Type="http://schemas.openxmlformats.org/officeDocument/2006/relationships/image" Target="../media/image4.png"/><Relationship Id="rId5" Type="http://schemas.openxmlformats.org/officeDocument/2006/relationships/hyperlink" Target="https://www.soumu.go.jp/menu_news/s-news/01kiban18_01000221.html" TargetMode="Externa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hyperlink" Target="https://www.ppc.go.jp/files/pdf/240124_houdou.pdf" TargetMode="External"/><Relationship Id="rId9" Type="http://schemas.openxmlformats.org/officeDocument/2006/relationships/image" Target="../media/image2.png"/><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irst.org/tlp/docs/v2/tlp-v2_ja.pdf" TargetMode="External"/><Relationship Id="rId2" Type="http://schemas.openxmlformats.org/officeDocument/2006/relationships/hyperlink" Target="https://www.nca.gr.jp/outline/policy.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13BC8-BE0B-37B9-52CF-89A5FA749767}"/>
              </a:ext>
            </a:extLst>
          </p:cNvPr>
          <p:cNvSpPr>
            <a:spLocks noGrp="1"/>
          </p:cNvSpPr>
          <p:nvPr>
            <p:ph type="ctrTitle"/>
          </p:nvPr>
        </p:nvSpPr>
        <p:spPr/>
        <p:txBody>
          <a:bodyPr>
            <a:normAutofit/>
          </a:bodyPr>
          <a:lstStyle/>
          <a:p>
            <a:r>
              <a:rPr kumimoji="1" lang="ja-JP" altLang="en-US" sz="6600" dirty="0">
                <a:latin typeface="VL Pゴシック" panose="020B0503000203020207" pitchFamily="50" charset="-128"/>
                <a:ea typeface="VL Pゴシック" panose="020B0503000203020207" pitchFamily="50" charset="-128"/>
                <a:cs typeface="VL Pゴシック" panose="020B0503000203020207" pitchFamily="50" charset="-128"/>
              </a:rPr>
              <a:t>第</a:t>
            </a:r>
            <a:r>
              <a:rPr kumimoji="1" lang="en-US" altLang="ja-JP" sz="6600" dirty="0">
                <a:latin typeface="VL Pゴシック" panose="020B0503000203020207" pitchFamily="50" charset="-128"/>
                <a:ea typeface="VL Pゴシック" panose="020B0503000203020207" pitchFamily="50" charset="-128"/>
                <a:cs typeface="VL Pゴシック" panose="020B0503000203020207" pitchFamily="50" charset="-128"/>
              </a:rPr>
              <a:t>13</a:t>
            </a:r>
            <a:r>
              <a:rPr kumimoji="1" lang="ja-JP" altLang="en-US" sz="6600" dirty="0">
                <a:latin typeface="VL Pゴシック" panose="020B0503000203020207" pitchFamily="50" charset="-128"/>
                <a:ea typeface="VL Pゴシック" panose="020B0503000203020207" pitchFamily="50" charset="-128"/>
                <a:cs typeface="VL Pゴシック" panose="020B0503000203020207" pitchFamily="50" charset="-128"/>
              </a:rPr>
              <a:t>回 脆弱性対応勉強会</a:t>
            </a:r>
          </a:p>
        </p:txBody>
      </p:sp>
      <p:sp>
        <p:nvSpPr>
          <p:cNvPr id="3" name="字幕 2">
            <a:extLst>
              <a:ext uri="{FF2B5EF4-FFF2-40B4-BE49-F238E27FC236}">
                <a16:creationId xmlns:a16="http://schemas.microsoft.com/office/drawing/2014/main" id="{6648A32F-10EF-D243-8A58-3ACC728A4AA4}"/>
              </a:ext>
            </a:extLst>
          </p:cNvPr>
          <p:cNvSpPr>
            <a:spLocks noGrp="1"/>
          </p:cNvSpPr>
          <p:nvPr>
            <p:ph type="subTitle" idx="1"/>
          </p:nvPr>
        </p:nvSpPr>
        <p:spPr/>
        <p:txBody>
          <a:bodyPr/>
          <a:lstStyle/>
          <a:p>
            <a:pPr algn="ct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西日本の顧客情報不正持ち出しのレポートを読もう</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sp>
        <p:nvSpPr>
          <p:cNvPr id="4" name="テキスト ボックス 3">
            <a:extLst>
              <a:ext uri="{FF2B5EF4-FFF2-40B4-BE49-F238E27FC236}">
                <a16:creationId xmlns:a16="http://schemas.microsoft.com/office/drawing/2014/main" id="{D87787D2-5E33-D101-3596-2447DA62A3A3}"/>
              </a:ext>
            </a:extLst>
          </p:cNvPr>
          <p:cNvSpPr txBox="1"/>
          <p:nvPr/>
        </p:nvSpPr>
        <p:spPr>
          <a:xfrm>
            <a:off x="7180976" y="5455434"/>
            <a:ext cx="4655890" cy="923330"/>
          </a:xfrm>
          <a:prstGeom prst="rect">
            <a:avLst/>
          </a:prstGeom>
          <a:noFill/>
        </p:spPr>
        <p:txBody>
          <a:bodyPr wrap="square" rtlCol="0">
            <a:spAutoFit/>
          </a:bodyPr>
          <a:lstStyle/>
          <a:p>
            <a:pPr algn="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hogehuga</a:t>
            </a:r>
          </a:p>
          <a:p>
            <a:pPr algn="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脆弱性対応研究会</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lgn="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2024-03-23(Sat) 10:00-12:00</a:t>
            </a:r>
            <a:endPar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spTree>
    <p:extLst>
      <p:ext uri="{BB962C8B-B14F-4D97-AF65-F5344CB8AC3E}">
        <p14:creationId xmlns:p14="http://schemas.microsoft.com/office/powerpoint/2010/main" val="369956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24087F0-7EED-C16C-9780-4C8FC3EF9A3B}"/>
              </a:ext>
            </a:extLst>
          </p:cNvPr>
          <p:cNvSpPr>
            <a:spLocks noGrp="1"/>
          </p:cNvSpPr>
          <p:nvPr>
            <p:ph type="title"/>
          </p:nvPr>
        </p:nvSpPr>
        <p:spPr/>
        <p:txBody>
          <a:bodyPr>
            <a:normAutofit/>
          </a:bodyPr>
          <a:lstStyle/>
          <a:p>
            <a:r>
              <a:rPr lang="ja-JP" altLang="en-US" sz="4800" dirty="0"/>
              <a:t>個人情報保護委員会による、</a:t>
            </a:r>
            <a:br>
              <a:rPr lang="en-US" altLang="ja-JP" sz="4800" dirty="0"/>
            </a:br>
            <a:r>
              <a:rPr lang="ja-JP" altLang="en-US" sz="4800" dirty="0"/>
              <a:t>勧告及び指導等の実施</a:t>
            </a:r>
          </a:p>
        </p:txBody>
      </p:sp>
      <p:sp>
        <p:nvSpPr>
          <p:cNvPr id="5" name="テキスト プレースホルダー 4">
            <a:extLst>
              <a:ext uri="{FF2B5EF4-FFF2-40B4-BE49-F238E27FC236}">
                <a16:creationId xmlns:a16="http://schemas.microsoft.com/office/drawing/2014/main" id="{66EB422D-DCF4-727A-587A-8D800D36F80E}"/>
              </a:ext>
            </a:extLst>
          </p:cNvPr>
          <p:cNvSpPr>
            <a:spLocks noGrp="1"/>
          </p:cNvSpPr>
          <p:nvPr>
            <p:ph type="body" idx="1"/>
          </p:nvPr>
        </p:nvSpPr>
        <p:spPr/>
        <p:txBody>
          <a:bodyPr/>
          <a:lstStyle/>
          <a:p>
            <a:r>
              <a:rPr lang="ja-JP" altLang="en-US" dirty="0"/>
              <a:t>当該漏洩を受け、個人情報保護委員会による勧告</a:t>
            </a:r>
            <a:r>
              <a:rPr lang="en-US" altLang="ja-JP" dirty="0"/>
              <a:t>/</a:t>
            </a:r>
            <a:r>
              <a:rPr lang="ja-JP" altLang="en-US" dirty="0"/>
              <a:t>指導がされる。</a:t>
            </a:r>
            <a:endParaRPr lang="en-US" altLang="ja-JP" dirty="0"/>
          </a:p>
          <a:p>
            <a:r>
              <a:rPr lang="en-US" altLang="ja-JP" dirty="0"/>
              <a:t>https://www.ppc.go.jp/files/pdf/240124_houdou.pdf</a:t>
            </a:r>
            <a:endParaRPr lang="ja-JP" altLang="en-US" dirty="0"/>
          </a:p>
        </p:txBody>
      </p:sp>
    </p:spTree>
    <p:extLst>
      <p:ext uri="{BB962C8B-B14F-4D97-AF65-F5344CB8AC3E}">
        <p14:creationId xmlns:p14="http://schemas.microsoft.com/office/powerpoint/2010/main" val="1366163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1AB1D97-7948-533E-4848-6A5A47C6D61F}"/>
              </a:ext>
            </a:extLst>
          </p:cNvPr>
          <p:cNvSpPr>
            <a:spLocks noGrp="1"/>
          </p:cNvSpPr>
          <p:nvPr>
            <p:ph type="title"/>
          </p:nvPr>
        </p:nvSpPr>
        <p:spPr/>
        <p:txBody>
          <a:bodyPr/>
          <a:lstStyle/>
          <a:p>
            <a:endParaRPr lang="ja-JP" altLang="en-US"/>
          </a:p>
        </p:txBody>
      </p:sp>
      <p:pic>
        <p:nvPicPr>
          <p:cNvPr id="8" name="コンテンツ プレースホルダー 7">
            <a:extLst>
              <a:ext uri="{FF2B5EF4-FFF2-40B4-BE49-F238E27FC236}">
                <a16:creationId xmlns:a16="http://schemas.microsoft.com/office/drawing/2014/main" id="{D6BE2F16-827B-A9E3-D540-E86BD55530E9}"/>
              </a:ext>
            </a:extLst>
          </p:cNvPr>
          <p:cNvPicPr>
            <a:picLocks noGrp="1" noChangeAspect="1"/>
          </p:cNvPicPr>
          <p:nvPr>
            <p:ph sz="half" idx="1"/>
          </p:nvPr>
        </p:nvPicPr>
        <p:blipFill>
          <a:blip r:embed="rId2"/>
          <a:stretch>
            <a:fillRect/>
          </a:stretch>
        </p:blipFill>
        <p:spPr>
          <a:xfrm>
            <a:off x="360727" y="1091326"/>
            <a:ext cx="3659537" cy="5611671"/>
          </a:xfrm>
        </p:spPr>
      </p:pic>
      <p:sp>
        <p:nvSpPr>
          <p:cNvPr id="6" name="コンテンツ プレースホルダー 5">
            <a:extLst>
              <a:ext uri="{FF2B5EF4-FFF2-40B4-BE49-F238E27FC236}">
                <a16:creationId xmlns:a16="http://schemas.microsoft.com/office/drawing/2014/main" id="{73F9092F-1E19-7BE5-5B1F-13A660F591E4}"/>
              </a:ext>
            </a:extLst>
          </p:cNvPr>
          <p:cNvSpPr>
            <a:spLocks noGrp="1"/>
          </p:cNvSpPr>
          <p:nvPr>
            <p:ph sz="half" idx="2"/>
          </p:nvPr>
        </p:nvSpPr>
        <p:spPr/>
        <p:txBody>
          <a:bodyPr/>
          <a:lstStyle/>
          <a:p>
            <a:pPr marL="0" indent="0">
              <a:buNone/>
            </a:pPr>
            <a:r>
              <a:rPr lang="ja-JP" altLang="en-US" dirty="0"/>
              <a:t>サマリ</a:t>
            </a:r>
            <a:endParaRPr lang="en-US" altLang="ja-JP" dirty="0"/>
          </a:p>
          <a:p>
            <a:r>
              <a:rPr lang="ja-JP" altLang="en-US" dirty="0"/>
              <a:t>対応</a:t>
            </a:r>
            <a:endParaRPr lang="en-US" altLang="ja-JP" dirty="0"/>
          </a:p>
          <a:p>
            <a:pPr lvl="1"/>
            <a:r>
              <a:rPr lang="ja-JP" altLang="en-US" dirty="0"/>
              <a:t>個人情報保護法第</a:t>
            </a:r>
            <a:r>
              <a:rPr lang="en-US" altLang="ja-JP" dirty="0"/>
              <a:t>148</a:t>
            </a:r>
            <a:r>
              <a:rPr lang="ja-JP" altLang="en-US" dirty="0"/>
              <a:t>条第</a:t>
            </a:r>
            <a:r>
              <a:rPr lang="en-US" altLang="ja-JP" dirty="0"/>
              <a:t>1</a:t>
            </a:r>
            <a:r>
              <a:rPr lang="ja-JP" altLang="en-US" dirty="0"/>
              <a:t>項に基づく勧告</a:t>
            </a:r>
            <a:endParaRPr lang="en-US" altLang="ja-JP" dirty="0"/>
          </a:p>
          <a:p>
            <a:pPr lvl="1"/>
            <a:r>
              <a:rPr lang="ja-JP" altLang="en-US" dirty="0"/>
              <a:t>第</a:t>
            </a:r>
            <a:r>
              <a:rPr lang="en-US" altLang="ja-JP" dirty="0"/>
              <a:t>147</a:t>
            </a:r>
            <a:r>
              <a:rPr lang="ja-JP" altLang="en-US" dirty="0"/>
              <a:t>条に基づく指導</a:t>
            </a:r>
            <a:endParaRPr lang="en-US" altLang="ja-JP" dirty="0"/>
          </a:p>
          <a:p>
            <a:pPr lvl="1"/>
            <a:r>
              <a:rPr lang="ja-JP" altLang="en-US" dirty="0"/>
              <a:t>法第</a:t>
            </a:r>
            <a:r>
              <a:rPr lang="en-US" altLang="ja-JP" dirty="0"/>
              <a:t>146</a:t>
            </a:r>
            <a:r>
              <a:rPr lang="ja-JP" altLang="en-US" dirty="0"/>
              <a:t>条第</a:t>
            </a:r>
            <a:r>
              <a:rPr lang="en-US" altLang="ja-JP" dirty="0"/>
              <a:t>1</a:t>
            </a:r>
            <a:r>
              <a:rPr lang="ja-JP" altLang="en-US" dirty="0"/>
              <a:t>項に基づく、報告の求め</a:t>
            </a:r>
            <a:endParaRPr lang="en-US" altLang="ja-JP" dirty="0"/>
          </a:p>
          <a:p>
            <a:r>
              <a:rPr lang="ja-JP" altLang="en-US" dirty="0"/>
              <a:t>対応がされた理由</a:t>
            </a:r>
            <a:endParaRPr lang="en-US" altLang="ja-JP" dirty="0"/>
          </a:p>
          <a:p>
            <a:pPr lvl="1"/>
            <a:r>
              <a:rPr lang="ja-JP" altLang="en-US" dirty="0"/>
              <a:t>不正持ち出しが</a:t>
            </a:r>
            <a:r>
              <a:rPr lang="en-US" altLang="ja-JP" dirty="0"/>
              <a:t>10</a:t>
            </a:r>
            <a:r>
              <a:rPr lang="ja-JP" altLang="en-US" dirty="0"/>
              <a:t>年という長期にわたる</a:t>
            </a:r>
            <a:endParaRPr lang="en-US" altLang="ja-JP" dirty="0"/>
          </a:p>
          <a:p>
            <a:pPr lvl="1"/>
            <a:r>
              <a:rPr lang="ja-JP" altLang="en-US" dirty="0"/>
              <a:t>判明しているだけで影響を受けた個人データは</a:t>
            </a:r>
            <a:r>
              <a:rPr lang="en-US" altLang="ja-JP" dirty="0"/>
              <a:t>928</a:t>
            </a:r>
            <a:r>
              <a:rPr lang="ja-JP" altLang="en-US" dirty="0"/>
              <a:t>万人分と多数に上る</a:t>
            </a:r>
            <a:endParaRPr lang="en-US" altLang="ja-JP" dirty="0"/>
          </a:p>
          <a:p>
            <a:pPr lvl="1"/>
            <a:r>
              <a:rPr lang="ja-JP" altLang="en-US" dirty="0"/>
              <a:t>漏洩疑いが</a:t>
            </a:r>
            <a:r>
              <a:rPr lang="en-US" altLang="ja-JP" dirty="0"/>
              <a:t>2022</a:t>
            </a:r>
            <a:r>
              <a:rPr lang="ja-JP" altLang="en-US" dirty="0"/>
              <a:t>年にあったが、不十分な調査で是正できず、原因をいまだ明らかにできず、個人情報保護委員会へ報告もできておらず、組織体制が不十分</a:t>
            </a:r>
            <a:endParaRPr lang="en-US" altLang="ja-JP" dirty="0"/>
          </a:p>
          <a:p>
            <a:pPr marL="0" indent="0">
              <a:buNone/>
            </a:pPr>
            <a:r>
              <a:rPr lang="ja-JP" altLang="en-US" dirty="0"/>
              <a:t>調査が不十分、且つ、組織としての管理体制が不十分、という不満が見て取れる。</a:t>
            </a:r>
            <a:endParaRPr lang="en-US" altLang="ja-JP" dirty="0"/>
          </a:p>
        </p:txBody>
      </p:sp>
      <p:sp>
        <p:nvSpPr>
          <p:cNvPr id="9" name="吹き出し: 角を丸めた四角形 8">
            <a:extLst>
              <a:ext uri="{FF2B5EF4-FFF2-40B4-BE49-F238E27FC236}">
                <a16:creationId xmlns:a16="http://schemas.microsoft.com/office/drawing/2014/main" id="{4A9A2C1E-39A7-BDA0-294A-409CE2A6E229}"/>
              </a:ext>
            </a:extLst>
          </p:cNvPr>
          <p:cNvSpPr/>
          <p:nvPr/>
        </p:nvSpPr>
        <p:spPr>
          <a:xfrm>
            <a:off x="10461072" y="2910980"/>
            <a:ext cx="1370201" cy="629174"/>
          </a:xfrm>
          <a:prstGeom prst="wedgeRoundRectCallout">
            <a:avLst>
              <a:gd name="adj1" fmla="val -4326"/>
              <a:gd name="adj2" fmla="val 811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NTT</a:t>
            </a:r>
            <a:r>
              <a:rPr kumimoji="1" lang="ja-JP" altLang="en-US" sz="1100" dirty="0"/>
              <a:t>西の報告だと</a:t>
            </a:r>
            <a:r>
              <a:rPr kumimoji="1" lang="en-US" altLang="ja-JP" sz="1100" dirty="0"/>
              <a:t>120</a:t>
            </a:r>
            <a:r>
              <a:rPr kumimoji="1" lang="ja-JP" altLang="en-US" sz="1100" dirty="0"/>
              <a:t>万では？</a:t>
            </a:r>
          </a:p>
        </p:txBody>
      </p:sp>
    </p:spTree>
    <p:extLst>
      <p:ext uri="{BB962C8B-B14F-4D97-AF65-F5344CB8AC3E}">
        <p14:creationId xmlns:p14="http://schemas.microsoft.com/office/powerpoint/2010/main" val="286492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3073B-94BC-A638-CE85-44A68F3A6643}"/>
              </a:ext>
            </a:extLst>
          </p:cNvPr>
          <p:cNvSpPr>
            <a:spLocks noGrp="1"/>
          </p:cNvSpPr>
          <p:nvPr>
            <p:ph type="title"/>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3775BB3F-F902-9FF3-2931-46362A1BA0CF}"/>
              </a:ext>
            </a:extLst>
          </p:cNvPr>
          <p:cNvSpPr>
            <a:spLocks noGrp="1"/>
          </p:cNvSpPr>
          <p:nvPr>
            <p:ph sz="half" idx="2"/>
          </p:nvPr>
        </p:nvSpPr>
        <p:spPr/>
        <p:txBody>
          <a:bodyPr>
            <a:normAutofit/>
          </a:bodyPr>
          <a:lstStyle/>
          <a:p>
            <a:r>
              <a:rPr kumimoji="1" lang="en-US" altLang="ja-JP" dirty="0" err="1"/>
              <a:t>ProCX</a:t>
            </a:r>
            <a:r>
              <a:rPr kumimoji="1" lang="ja-JP" altLang="en-US" dirty="0"/>
              <a:t>社及び</a:t>
            </a:r>
            <a:r>
              <a:rPr kumimoji="1" lang="en-US" altLang="ja-JP" dirty="0"/>
              <a:t>BS</a:t>
            </a:r>
            <a:r>
              <a:rPr kumimoji="1" lang="ja-JP" altLang="en-US" dirty="0"/>
              <a:t>社への対応</a:t>
            </a:r>
            <a:endParaRPr kumimoji="1" lang="en-US" altLang="ja-JP" dirty="0"/>
          </a:p>
          <a:p>
            <a:pPr lvl="1"/>
            <a:r>
              <a:rPr lang="ja-JP" altLang="en-US" dirty="0"/>
              <a:t>法第</a:t>
            </a:r>
            <a:r>
              <a:rPr lang="en-US" altLang="ja-JP" dirty="0"/>
              <a:t>148</a:t>
            </a:r>
            <a:r>
              <a:rPr lang="ja-JP" altLang="en-US" dirty="0"/>
              <a:t>条第</a:t>
            </a:r>
            <a:r>
              <a:rPr lang="en-US" altLang="ja-JP" dirty="0"/>
              <a:t>1</a:t>
            </a:r>
            <a:r>
              <a:rPr lang="ja-JP" altLang="en-US" dirty="0"/>
              <a:t>項に基づく勧告</a:t>
            </a:r>
            <a:endParaRPr lang="en-US" altLang="ja-JP" dirty="0"/>
          </a:p>
          <a:p>
            <a:pPr lvl="1"/>
            <a:r>
              <a:rPr lang="ja-JP" altLang="en-US" dirty="0"/>
              <a:t>法第</a:t>
            </a:r>
            <a:r>
              <a:rPr lang="en-US" altLang="ja-JP" dirty="0"/>
              <a:t>147</a:t>
            </a:r>
            <a:r>
              <a:rPr lang="ja-JP" altLang="en-US" dirty="0"/>
              <a:t>条に基づく指導</a:t>
            </a:r>
            <a:endParaRPr lang="en-US" altLang="ja-JP" dirty="0"/>
          </a:p>
          <a:p>
            <a:pPr lvl="1"/>
            <a:r>
              <a:rPr kumimoji="1" lang="ja-JP" altLang="en-US" dirty="0"/>
              <a:t>法第</a:t>
            </a:r>
            <a:r>
              <a:rPr kumimoji="1" lang="en-US" altLang="ja-JP" dirty="0"/>
              <a:t>146</a:t>
            </a:r>
            <a:r>
              <a:rPr kumimoji="1" lang="ja-JP" altLang="en-US" dirty="0"/>
              <a:t>条第</a:t>
            </a:r>
            <a:r>
              <a:rPr kumimoji="1" lang="en-US" altLang="ja-JP" dirty="0"/>
              <a:t>1</a:t>
            </a:r>
            <a:r>
              <a:rPr kumimoji="1" lang="ja-JP" altLang="en-US" dirty="0"/>
              <a:t>項に基づく報告等の求め</a:t>
            </a:r>
            <a:endParaRPr lang="en-US" altLang="ja-JP" dirty="0"/>
          </a:p>
          <a:p>
            <a:r>
              <a:rPr lang="ja-JP" altLang="en-US" dirty="0"/>
              <a:t>法第</a:t>
            </a:r>
            <a:r>
              <a:rPr lang="en-US" altLang="ja-JP" dirty="0"/>
              <a:t>148</a:t>
            </a:r>
            <a:r>
              <a:rPr lang="ja-JP" altLang="en-US" dirty="0"/>
              <a:t>条第</a:t>
            </a:r>
            <a:r>
              <a:rPr lang="en-US" altLang="ja-JP" dirty="0"/>
              <a:t>1</a:t>
            </a:r>
            <a:r>
              <a:rPr lang="ja-JP" altLang="en-US" dirty="0"/>
              <a:t>項に基づく勧告</a:t>
            </a:r>
            <a:endParaRPr lang="en-US" altLang="ja-JP" dirty="0"/>
          </a:p>
          <a:p>
            <a:pPr lvl="1"/>
            <a:r>
              <a:rPr lang="ja-JP" altLang="en-US" dirty="0"/>
              <a:t>法第</a:t>
            </a:r>
            <a:r>
              <a:rPr lang="en-US" altLang="ja-JP" dirty="0"/>
              <a:t>23</a:t>
            </a:r>
            <a:r>
              <a:rPr lang="ja-JP" altLang="en-US" dirty="0"/>
              <a:t>条の規定違反是正の勧告</a:t>
            </a:r>
            <a:endParaRPr lang="en-US" altLang="ja-JP" dirty="0"/>
          </a:p>
          <a:p>
            <a:pPr lvl="2"/>
            <a:r>
              <a:rPr lang="ja-JP" altLang="en-US" dirty="0"/>
              <a:t>組織的安全管理措置の不備</a:t>
            </a:r>
            <a:endParaRPr lang="en-US" altLang="ja-JP" dirty="0"/>
          </a:p>
          <a:p>
            <a:r>
              <a:rPr lang="ja-JP" altLang="en-US" dirty="0"/>
              <a:t>法第</a:t>
            </a:r>
            <a:r>
              <a:rPr lang="en-US" altLang="ja-JP" dirty="0"/>
              <a:t>147</a:t>
            </a:r>
            <a:r>
              <a:rPr lang="ja-JP" altLang="en-US" dirty="0"/>
              <a:t>条に基づく指導</a:t>
            </a:r>
            <a:endParaRPr lang="en-US" altLang="ja-JP" dirty="0"/>
          </a:p>
          <a:p>
            <a:pPr lvl="1"/>
            <a:r>
              <a:rPr lang="ja-JP" altLang="en-US" dirty="0"/>
              <a:t>法第</a:t>
            </a:r>
            <a:r>
              <a:rPr lang="en-US" altLang="ja-JP" dirty="0"/>
              <a:t>23</a:t>
            </a:r>
            <a:r>
              <a:rPr lang="ja-JP" altLang="en-US" dirty="0"/>
              <a:t>条及び法第</a:t>
            </a:r>
            <a:r>
              <a:rPr lang="en-US" altLang="ja-JP" dirty="0"/>
              <a:t>25</a:t>
            </a:r>
            <a:r>
              <a:rPr lang="ja-JP" altLang="en-US" dirty="0"/>
              <a:t>条のの改善の指導</a:t>
            </a:r>
            <a:endParaRPr lang="en-US" altLang="ja-JP" dirty="0"/>
          </a:p>
          <a:p>
            <a:pPr lvl="2"/>
            <a:r>
              <a:rPr lang="ja-JP" altLang="en-US" dirty="0"/>
              <a:t>法第</a:t>
            </a:r>
            <a:r>
              <a:rPr lang="en-US" altLang="ja-JP" dirty="0"/>
              <a:t>23</a:t>
            </a:r>
            <a:r>
              <a:rPr lang="ja-JP" altLang="en-US" dirty="0"/>
              <a:t>条：安全管理措置の不備</a:t>
            </a:r>
            <a:endParaRPr lang="en-US" altLang="ja-JP" dirty="0"/>
          </a:p>
          <a:p>
            <a:pPr lvl="2"/>
            <a:r>
              <a:rPr lang="ja-JP" altLang="en-US" dirty="0"/>
              <a:t>法第</a:t>
            </a:r>
            <a:r>
              <a:rPr lang="en-US" altLang="ja-JP" dirty="0"/>
              <a:t>25</a:t>
            </a:r>
            <a:r>
              <a:rPr lang="ja-JP" altLang="en-US" dirty="0"/>
              <a:t>条：委託先の監督不備</a:t>
            </a:r>
            <a:endParaRPr lang="en-US" altLang="ja-JP" dirty="0"/>
          </a:p>
          <a:p>
            <a:r>
              <a:rPr kumimoji="1" lang="ja-JP" altLang="en-US" dirty="0"/>
              <a:t>法第</a:t>
            </a:r>
            <a:r>
              <a:rPr kumimoji="1" lang="en-US" altLang="ja-JP" dirty="0"/>
              <a:t>146</a:t>
            </a:r>
            <a:r>
              <a:rPr kumimoji="1" lang="ja-JP" altLang="en-US" dirty="0"/>
              <a:t>条第</a:t>
            </a:r>
            <a:r>
              <a:rPr kumimoji="1" lang="en-US" altLang="ja-JP" dirty="0"/>
              <a:t>1</a:t>
            </a:r>
            <a:r>
              <a:rPr kumimoji="1" lang="ja-JP" altLang="en-US" dirty="0"/>
              <a:t>項に基づく報告等の求め</a:t>
            </a:r>
            <a:endParaRPr kumimoji="1" lang="en-US" altLang="ja-JP" dirty="0"/>
          </a:p>
          <a:p>
            <a:pPr lvl="1"/>
            <a:r>
              <a:rPr kumimoji="1" lang="en-US" altLang="ja-JP" dirty="0"/>
              <a:t>2024-03-29</a:t>
            </a:r>
            <a:r>
              <a:rPr kumimoji="1" lang="ja-JP" altLang="en-US" dirty="0"/>
              <a:t>迄の報告の求め</a:t>
            </a:r>
            <a:endParaRPr kumimoji="1" lang="en-US" altLang="ja-JP" dirty="0"/>
          </a:p>
          <a:p>
            <a:pPr lvl="2"/>
            <a:r>
              <a:rPr lang="ja-JP" altLang="en-US" dirty="0"/>
              <a:t>過去調査における不適切な調査報告の経緯及び原因</a:t>
            </a:r>
            <a:endParaRPr lang="en-US" altLang="ja-JP" dirty="0"/>
          </a:p>
          <a:p>
            <a:pPr lvl="2"/>
            <a:r>
              <a:rPr kumimoji="1" lang="ja-JP" altLang="en-US" dirty="0"/>
              <a:t>前期の勧告及び指導に対するその後の確実な再発防止策の実施状況</a:t>
            </a:r>
            <a:endParaRPr kumimoji="1" lang="en-US" altLang="ja-JP" dirty="0"/>
          </a:p>
        </p:txBody>
      </p:sp>
      <p:pic>
        <p:nvPicPr>
          <p:cNvPr id="6" name="図 5">
            <a:extLst>
              <a:ext uri="{FF2B5EF4-FFF2-40B4-BE49-F238E27FC236}">
                <a16:creationId xmlns:a16="http://schemas.microsoft.com/office/drawing/2014/main" id="{AF9EC856-F69D-6E48-9947-3BE41253AA65}"/>
              </a:ext>
            </a:extLst>
          </p:cNvPr>
          <p:cNvPicPr>
            <a:picLocks noChangeAspect="1"/>
          </p:cNvPicPr>
          <p:nvPr/>
        </p:nvPicPr>
        <p:blipFill>
          <a:blip r:embed="rId2"/>
          <a:stretch>
            <a:fillRect/>
          </a:stretch>
        </p:blipFill>
        <p:spPr>
          <a:xfrm>
            <a:off x="3302278" y="2693437"/>
            <a:ext cx="2506151" cy="3539583"/>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2D6A43B7-DE34-E480-8F3D-13865ADBD6E5}"/>
              </a:ext>
            </a:extLst>
          </p:cNvPr>
          <p:cNvPicPr>
            <a:picLocks noChangeAspect="1"/>
          </p:cNvPicPr>
          <p:nvPr/>
        </p:nvPicPr>
        <p:blipFill>
          <a:blip r:embed="rId3"/>
          <a:stretch>
            <a:fillRect/>
          </a:stretch>
        </p:blipFill>
        <p:spPr>
          <a:xfrm>
            <a:off x="2124705" y="1959114"/>
            <a:ext cx="2499652" cy="3539584"/>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AAC85D02-9F42-FD1A-14B7-1920DDC3544A}"/>
              </a:ext>
            </a:extLst>
          </p:cNvPr>
          <p:cNvPicPr>
            <a:picLocks noChangeAspect="1"/>
          </p:cNvPicPr>
          <p:nvPr/>
        </p:nvPicPr>
        <p:blipFill>
          <a:blip r:embed="rId4"/>
          <a:stretch>
            <a:fillRect/>
          </a:stretch>
        </p:blipFill>
        <p:spPr>
          <a:xfrm>
            <a:off x="437849" y="1399238"/>
            <a:ext cx="2506150" cy="3560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370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7CFA4-11D8-1BF4-E531-14FEE46086D0}"/>
              </a:ext>
            </a:extLst>
          </p:cNvPr>
          <p:cNvSpPr>
            <a:spLocks noGrp="1"/>
          </p:cNvSpPr>
          <p:nvPr>
            <p:ph type="title"/>
          </p:nvPr>
        </p:nvSpPr>
        <p:spPr/>
        <p:txBody>
          <a:bodyPr>
            <a:normAutofit fontScale="90000"/>
          </a:bodyPr>
          <a:lstStyle/>
          <a:p>
            <a:r>
              <a:rPr kumimoji="1" lang="ja-JP" altLang="en-US" dirty="0"/>
              <a:t>詳細資料から</a:t>
            </a:r>
          </a:p>
        </p:txBody>
      </p:sp>
      <p:sp>
        <p:nvSpPr>
          <p:cNvPr id="5" name="コンテンツ プレースホルダー 4">
            <a:extLst>
              <a:ext uri="{FF2B5EF4-FFF2-40B4-BE49-F238E27FC236}">
                <a16:creationId xmlns:a16="http://schemas.microsoft.com/office/drawing/2014/main" id="{D7B0B136-54D2-F014-6995-4C213E3CB5CE}"/>
              </a:ext>
            </a:extLst>
          </p:cNvPr>
          <p:cNvSpPr>
            <a:spLocks noGrp="1"/>
          </p:cNvSpPr>
          <p:nvPr>
            <p:ph idx="1"/>
          </p:nvPr>
        </p:nvSpPr>
        <p:spPr/>
        <p:txBody>
          <a:bodyPr/>
          <a:lstStyle/>
          <a:p>
            <a:pPr marL="0" indent="0">
              <a:buNone/>
            </a:pPr>
            <a:r>
              <a:rPr lang="ja-JP" altLang="en-US" dirty="0"/>
              <a:t>規制当局からの関係図のほうがわかりやすい</a:t>
            </a:r>
            <a:r>
              <a:rPr lang="en-US" altLang="ja-JP" dirty="0"/>
              <a:t>…</a:t>
            </a:r>
          </a:p>
          <a:p>
            <a:r>
              <a:rPr lang="ja-JP" altLang="en-US" dirty="0"/>
              <a:t>業務上付与されていたシステム管理者アカウントで、</a:t>
            </a:r>
            <a:r>
              <a:rPr lang="en-US" altLang="ja-JP" dirty="0"/>
              <a:t>PDS</a:t>
            </a:r>
            <a:r>
              <a:rPr lang="ja-JP" altLang="en-US" dirty="0"/>
              <a:t>あサーバからデータをダウンロードできた</a:t>
            </a:r>
            <a:endParaRPr lang="en-US" altLang="ja-JP" dirty="0"/>
          </a:p>
          <a:p>
            <a:pPr lvl="1"/>
            <a:r>
              <a:rPr lang="ja-JP" altLang="en-US" dirty="0"/>
              <a:t>アカウントは、</a:t>
            </a:r>
            <a:r>
              <a:rPr lang="en-US" altLang="ja-JP" dirty="0"/>
              <a:t>4</a:t>
            </a:r>
            <a:r>
              <a:rPr lang="ja-JP" altLang="en-US" dirty="0"/>
              <a:t>人で共用</a:t>
            </a:r>
            <a:endParaRPr lang="en-US" altLang="ja-JP" dirty="0"/>
          </a:p>
          <a:p>
            <a:r>
              <a:rPr lang="ja-JP" altLang="en-US" dirty="0"/>
              <a:t>保守業務端末から</a:t>
            </a:r>
            <a:r>
              <a:rPr lang="en-US" altLang="ja-JP" dirty="0"/>
              <a:t>USB</a:t>
            </a:r>
            <a:r>
              <a:rPr lang="ja-JP" altLang="en-US" dirty="0"/>
              <a:t>メモリで持ち出し</a:t>
            </a:r>
            <a:endParaRPr lang="en-US" altLang="ja-JP" dirty="0"/>
          </a:p>
          <a:p>
            <a:pPr lvl="1"/>
            <a:r>
              <a:rPr lang="ja-JP" altLang="en-US" dirty="0"/>
              <a:t>障害児に外部業者に原因調査依頼をするため、</a:t>
            </a:r>
            <a:r>
              <a:rPr lang="en-US" altLang="ja-JP" dirty="0"/>
              <a:t>USB</a:t>
            </a:r>
            <a:br>
              <a:rPr lang="en-US" altLang="ja-JP" dirty="0"/>
            </a:br>
            <a:r>
              <a:rPr lang="ja-JP" altLang="en-US" dirty="0"/>
              <a:t>メモリが使える状況にある</a:t>
            </a:r>
            <a:endParaRPr lang="en-US" altLang="ja-JP" dirty="0"/>
          </a:p>
          <a:p>
            <a:pPr lvl="1"/>
            <a:r>
              <a:rPr lang="ja-JP" altLang="en-US" dirty="0"/>
              <a:t>指紋認証機能付き</a:t>
            </a:r>
            <a:r>
              <a:rPr lang="en-US" altLang="ja-JP" dirty="0"/>
              <a:t>USB</a:t>
            </a:r>
            <a:r>
              <a:rPr lang="ja-JP" altLang="en-US" dirty="0"/>
              <a:t>メモリ以外の外部記録媒体の</a:t>
            </a:r>
            <a:br>
              <a:rPr lang="en-US" altLang="ja-JP" dirty="0"/>
            </a:br>
            <a:r>
              <a:rPr lang="ja-JP" altLang="en-US" dirty="0"/>
              <a:t>私用を防止する技術的な措置がないため、事前承認</a:t>
            </a:r>
            <a:br>
              <a:rPr lang="en-US" altLang="ja-JP" dirty="0"/>
            </a:br>
            <a:r>
              <a:rPr lang="ja-JP" altLang="en-US" dirty="0"/>
              <a:t>なく個人判断で利用できる状況</a:t>
            </a:r>
            <a:endParaRPr lang="en-US" altLang="ja-JP" dirty="0"/>
          </a:p>
          <a:p>
            <a:r>
              <a:rPr lang="ja-JP" altLang="en-US" dirty="0"/>
              <a:t>オペレータ向けリモートアクセスの仕組みで</a:t>
            </a:r>
            <a:br>
              <a:rPr lang="en-US" altLang="ja-JP" dirty="0"/>
            </a:br>
            <a:r>
              <a:rPr lang="ja-JP" altLang="en-US" dirty="0"/>
              <a:t>拠点買いからデータをダウンロード</a:t>
            </a:r>
            <a:endParaRPr lang="en-US" altLang="ja-JP" dirty="0"/>
          </a:p>
          <a:p>
            <a:pPr lvl="1"/>
            <a:r>
              <a:rPr lang="ja-JP" altLang="en-US" dirty="0"/>
              <a:t>リモートアクセス用のアカウントを払い出す業務に</a:t>
            </a:r>
            <a:br>
              <a:rPr lang="en-US" altLang="ja-JP" dirty="0"/>
            </a:br>
            <a:r>
              <a:rPr lang="ja-JP" altLang="en-US" dirty="0"/>
              <a:t>携わっていた</a:t>
            </a:r>
            <a:endParaRPr lang="en-US" altLang="ja-JP" dirty="0"/>
          </a:p>
        </p:txBody>
      </p:sp>
      <p:pic>
        <p:nvPicPr>
          <p:cNvPr id="7" name="図 6">
            <a:extLst>
              <a:ext uri="{FF2B5EF4-FFF2-40B4-BE49-F238E27FC236}">
                <a16:creationId xmlns:a16="http://schemas.microsoft.com/office/drawing/2014/main" id="{8467D66A-E1CD-5E7E-4E6F-D56043EE4732}"/>
              </a:ext>
            </a:extLst>
          </p:cNvPr>
          <p:cNvPicPr>
            <a:picLocks noChangeAspect="1"/>
          </p:cNvPicPr>
          <p:nvPr/>
        </p:nvPicPr>
        <p:blipFill>
          <a:blip r:embed="rId2"/>
          <a:stretch>
            <a:fillRect/>
          </a:stretch>
        </p:blipFill>
        <p:spPr>
          <a:xfrm>
            <a:off x="5851700" y="2096347"/>
            <a:ext cx="6340300" cy="4475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540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5CFA8D9-E6F3-4F16-E28C-EA67A3836008}"/>
              </a:ext>
            </a:extLst>
          </p:cNvPr>
          <p:cNvSpPr>
            <a:spLocks noGrp="1"/>
          </p:cNvSpPr>
          <p:nvPr>
            <p:ph type="title"/>
          </p:nvPr>
        </p:nvSpPr>
        <p:spPr/>
        <p:txBody>
          <a:bodyPr/>
          <a:lstStyle/>
          <a:p>
            <a:r>
              <a:rPr lang="ja-JP" altLang="en-US" dirty="0"/>
              <a:t>詳細資料：事実関係</a:t>
            </a:r>
          </a:p>
        </p:txBody>
      </p:sp>
      <p:sp>
        <p:nvSpPr>
          <p:cNvPr id="6" name="コンテンツ プレースホルダー 5">
            <a:extLst>
              <a:ext uri="{FF2B5EF4-FFF2-40B4-BE49-F238E27FC236}">
                <a16:creationId xmlns:a16="http://schemas.microsoft.com/office/drawing/2014/main" id="{5B7E5EFF-A373-7EE3-D398-25B2306BA3C0}"/>
              </a:ext>
            </a:extLst>
          </p:cNvPr>
          <p:cNvSpPr>
            <a:spLocks noGrp="1"/>
          </p:cNvSpPr>
          <p:nvPr>
            <p:ph sz="half" idx="2"/>
          </p:nvPr>
        </p:nvSpPr>
        <p:spPr/>
        <p:txBody>
          <a:bodyPr/>
          <a:lstStyle/>
          <a:p>
            <a:pPr marL="0" indent="0">
              <a:buNone/>
            </a:pPr>
            <a:r>
              <a:rPr lang="en-US" altLang="ja-JP" dirty="0"/>
              <a:t>2022</a:t>
            </a:r>
            <a:r>
              <a:rPr lang="ja-JP" altLang="en-US" dirty="0"/>
              <a:t>年</a:t>
            </a:r>
            <a:r>
              <a:rPr lang="en-US" altLang="ja-JP" dirty="0"/>
              <a:t>01</a:t>
            </a:r>
            <a:r>
              <a:rPr lang="ja-JP" altLang="en-US" dirty="0"/>
              <a:t>月頃から同年</a:t>
            </a:r>
            <a:r>
              <a:rPr lang="en-US" altLang="ja-JP" dirty="0"/>
              <a:t>03</a:t>
            </a:r>
            <a:r>
              <a:rPr lang="ja-JP" altLang="en-US" dirty="0"/>
              <a:t>月頃に、同社の顧客から、「不審な投資の勧誘電話があり、</a:t>
            </a:r>
            <a:r>
              <a:rPr lang="en-US" altLang="ja-JP" dirty="0"/>
              <a:t>A</a:t>
            </a:r>
            <a:r>
              <a:rPr lang="ja-JP" altLang="en-US" dirty="0"/>
              <a:t>社から自身のの個人情報が流出しているのではないか。」との問い合わせを複数回受けた</a:t>
            </a:r>
            <a:endParaRPr lang="en-US" altLang="ja-JP" dirty="0"/>
          </a:p>
          <a:p>
            <a:pPr marL="0" indent="0">
              <a:buNone/>
            </a:pPr>
            <a:r>
              <a:rPr lang="en-US" altLang="ja-JP" dirty="0"/>
              <a:t>A</a:t>
            </a:r>
            <a:r>
              <a:rPr lang="ja-JP" altLang="en-US" dirty="0"/>
              <a:t>社からの漏洩の事実は確認されず、</a:t>
            </a:r>
            <a:r>
              <a:rPr lang="en-US" altLang="ja-JP" dirty="0"/>
              <a:t>2022</a:t>
            </a:r>
            <a:r>
              <a:rPr lang="ja-JP" altLang="en-US" dirty="0"/>
              <a:t>年</a:t>
            </a:r>
            <a:r>
              <a:rPr lang="en-US" altLang="ja-JP" dirty="0"/>
              <a:t>04</a:t>
            </a:r>
            <a:r>
              <a:rPr lang="ja-JP" altLang="en-US" dirty="0"/>
              <a:t>月に</a:t>
            </a:r>
            <a:r>
              <a:rPr lang="en-US" altLang="ja-JP" dirty="0" err="1"/>
              <a:t>ProCX</a:t>
            </a:r>
            <a:r>
              <a:rPr lang="ja-JP" altLang="en-US" dirty="0"/>
              <a:t>社に疑いがあり調査依頼を実施。</a:t>
            </a:r>
            <a:br>
              <a:rPr lang="en-US" altLang="ja-JP" dirty="0"/>
            </a:br>
            <a:r>
              <a:rPr lang="en-US" altLang="ja-JP" dirty="0"/>
              <a:t>A</a:t>
            </a:r>
            <a:r>
              <a:rPr lang="ja-JP" altLang="en-US" dirty="0"/>
              <a:t>社に対し、</a:t>
            </a:r>
            <a:r>
              <a:rPr lang="en-US" altLang="ja-JP" dirty="0" err="1"/>
              <a:t>ProCX</a:t>
            </a:r>
            <a:r>
              <a:rPr lang="ja-JP" altLang="en-US" dirty="0"/>
              <a:t>及び</a:t>
            </a:r>
            <a:r>
              <a:rPr lang="en-US" altLang="ja-JP" dirty="0"/>
              <a:t>BS</a:t>
            </a:r>
            <a:r>
              <a:rPr lang="ja-JP" altLang="en-US" dirty="0"/>
              <a:t>は、</a:t>
            </a:r>
            <a:r>
              <a:rPr lang="en-US" altLang="ja-JP" dirty="0"/>
              <a:t>2022</a:t>
            </a:r>
            <a:r>
              <a:rPr lang="ja-JP" altLang="en-US" dirty="0"/>
              <a:t>年</a:t>
            </a:r>
            <a:r>
              <a:rPr lang="en-US" altLang="ja-JP" dirty="0"/>
              <a:t>07</a:t>
            </a:r>
            <a:r>
              <a:rPr lang="ja-JP" altLang="en-US" dirty="0"/>
              <a:t>月に個人データ等の漏洩は確認されなかった旨の報告。</a:t>
            </a:r>
            <a:endParaRPr lang="en-US" altLang="ja-JP" dirty="0"/>
          </a:p>
          <a:p>
            <a:pPr marL="0" indent="0">
              <a:buNone/>
            </a:pPr>
            <a:r>
              <a:rPr lang="ja-JP" altLang="en-US" dirty="0"/>
              <a:t>その後、</a:t>
            </a:r>
            <a:r>
              <a:rPr lang="en-US" altLang="ja-JP" dirty="0"/>
              <a:t>A</a:t>
            </a:r>
            <a:r>
              <a:rPr lang="ja-JP" altLang="en-US" dirty="0"/>
              <a:t>社からの捜査依頼を受けた</a:t>
            </a:r>
            <a:r>
              <a:rPr lang="en-US" altLang="ja-JP" dirty="0"/>
              <a:t>B</a:t>
            </a:r>
            <a:r>
              <a:rPr lang="ja-JP" altLang="en-US" dirty="0"/>
              <a:t>県警により</a:t>
            </a:r>
            <a:r>
              <a:rPr lang="en-US" altLang="ja-JP" dirty="0"/>
              <a:t>BS</a:t>
            </a:r>
            <a:r>
              <a:rPr lang="ja-JP" altLang="en-US" dirty="0"/>
              <a:t>社捜査が行われた事を発端に、</a:t>
            </a:r>
            <a:r>
              <a:rPr lang="en-US" altLang="ja-JP" dirty="0" err="1"/>
              <a:t>ProCX</a:t>
            </a:r>
            <a:r>
              <a:rPr lang="ja-JP" altLang="en-US" dirty="0"/>
              <a:t>が漏洩を認める。</a:t>
            </a:r>
          </a:p>
        </p:txBody>
      </p:sp>
      <p:pic>
        <p:nvPicPr>
          <p:cNvPr id="8" name="図 7">
            <a:extLst>
              <a:ext uri="{FF2B5EF4-FFF2-40B4-BE49-F238E27FC236}">
                <a16:creationId xmlns:a16="http://schemas.microsoft.com/office/drawing/2014/main" id="{58DB0CB5-B2A6-DE74-8501-540005848433}"/>
              </a:ext>
            </a:extLst>
          </p:cNvPr>
          <p:cNvPicPr>
            <a:picLocks noChangeAspect="1"/>
          </p:cNvPicPr>
          <p:nvPr/>
        </p:nvPicPr>
        <p:blipFill>
          <a:blip r:embed="rId2"/>
          <a:stretch>
            <a:fillRect/>
          </a:stretch>
        </p:blipFill>
        <p:spPr>
          <a:xfrm>
            <a:off x="3287401" y="2805175"/>
            <a:ext cx="2423225" cy="3344852"/>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05FB9E68-E468-3B2E-1DFA-50AF9F7EEB8F}"/>
              </a:ext>
            </a:extLst>
          </p:cNvPr>
          <p:cNvPicPr>
            <a:picLocks noChangeAspect="1"/>
          </p:cNvPicPr>
          <p:nvPr/>
        </p:nvPicPr>
        <p:blipFill>
          <a:blip r:embed="rId3"/>
          <a:stretch>
            <a:fillRect/>
          </a:stretch>
        </p:blipFill>
        <p:spPr>
          <a:xfrm>
            <a:off x="2467318" y="2355572"/>
            <a:ext cx="2423224" cy="3445192"/>
          </a:xfrm>
          <a:prstGeom prst="rect">
            <a:avLst/>
          </a:prstGeom>
          <a:ln>
            <a:noFill/>
          </a:ln>
          <a:effectLst>
            <a:outerShdw blurRad="292100" dist="139700" dir="2700000" algn="tl" rotWithShape="0">
              <a:srgbClr val="333333">
                <a:alpha val="65000"/>
              </a:srgbClr>
            </a:outerShdw>
          </a:effectLst>
        </p:spPr>
      </p:pic>
      <p:pic>
        <p:nvPicPr>
          <p:cNvPr id="12" name="図 11">
            <a:extLst>
              <a:ext uri="{FF2B5EF4-FFF2-40B4-BE49-F238E27FC236}">
                <a16:creationId xmlns:a16="http://schemas.microsoft.com/office/drawing/2014/main" id="{9EBD5B9E-9DE4-692F-0843-EBBB66388019}"/>
              </a:ext>
            </a:extLst>
          </p:cNvPr>
          <p:cNvPicPr>
            <a:picLocks noChangeAspect="1"/>
          </p:cNvPicPr>
          <p:nvPr/>
        </p:nvPicPr>
        <p:blipFill>
          <a:blip r:embed="rId4"/>
          <a:stretch>
            <a:fillRect/>
          </a:stretch>
        </p:blipFill>
        <p:spPr>
          <a:xfrm>
            <a:off x="1777135" y="2006309"/>
            <a:ext cx="2427439" cy="3445193"/>
          </a:xfrm>
          <a:prstGeom prst="rect">
            <a:avLst/>
          </a:prstGeom>
          <a:ln>
            <a:noFill/>
          </a:ln>
          <a:effectLst>
            <a:outerShdw blurRad="292100" dist="139700" dir="2700000" algn="tl" rotWithShape="0">
              <a:srgbClr val="333333">
                <a:alpha val="65000"/>
              </a:srgbClr>
            </a:outerShdw>
          </a:effectLst>
        </p:spPr>
      </p:pic>
      <p:pic>
        <p:nvPicPr>
          <p:cNvPr id="14" name="図 13">
            <a:extLst>
              <a:ext uri="{FF2B5EF4-FFF2-40B4-BE49-F238E27FC236}">
                <a16:creationId xmlns:a16="http://schemas.microsoft.com/office/drawing/2014/main" id="{4CBDF151-7BC0-C07F-418E-D93C5F77E3EC}"/>
              </a:ext>
            </a:extLst>
          </p:cNvPr>
          <p:cNvPicPr>
            <a:picLocks noChangeAspect="1"/>
          </p:cNvPicPr>
          <p:nvPr/>
        </p:nvPicPr>
        <p:blipFill>
          <a:blip r:embed="rId5"/>
          <a:stretch>
            <a:fillRect/>
          </a:stretch>
        </p:blipFill>
        <p:spPr>
          <a:xfrm>
            <a:off x="1099595" y="1655273"/>
            <a:ext cx="2423224" cy="3376865"/>
          </a:xfrm>
          <a:prstGeom prst="rect">
            <a:avLst/>
          </a:prstGeom>
          <a:ln>
            <a:noFill/>
          </a:ln>
          <a:effectLst>
            <a:outerShdw blurRad="292100" dist="139700" dir="2700000" algn="tl" rotWithShape="0">
              <a:srgbClr val="333333">
                <a:alpha val="65000"/>
              </a:srgbClr>
            </a:outerShdw>
          </a:effectLst>
        </p:spPr>
      </p:pic>
      <p:pic>
        <p:nvPicPr>
          <p:cNvPr id="16" name="図 15">
            <a:extLst>
              <a:ext uri="{FF2B5EF4-FFF2-40B4-BE49-F238E27FC236}">
                <a16:creationId xmlns:a16="http://schemas.microsoft.com/office/drawing/2014/main" id="{559F55BF-029C-44DF-A668-9EFECF809F5A}"/>
              </a:ext>
            </a:extLst>
          </p:cNvPr>
          <p:cNvPicPr>
            <a:picLocks noChangeAspect="1"/>
          </p:cNvPicPr>
          <p:nvPr/>
        </p:nvPicPr>
        <p:blipFill>
          <a:blip r:embed="rId6"/>
          <a:stretch>
            <a:fillRect/>
          </a:stretch>
        </p:blipFill>
        <p:spPr>
          <a:xfrm>
            <a:off x="381594" y="1163562"/>
            <a:ext cx="2423223" cy="3449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9090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8F84D3-C3CD-56FC-8F21-3207B6A0AB0F}"/>
              </a:ext>
            </a:extLst>
          </p:cNvPr>
          <p:cNvSpPr>
            <a:spLocks noGrp="1"/>
          </p:cNvSpPr>
          <p:nvPr>
            <p:ph type="title"/>
          </p:nvPr>
        </p:nvSpPr>
        <p:spPr/>
        <p:txBody>
          <a:bodyPr/>
          <a:lstStyle/>
          <a:p>
            <a:r>
              <a:rPr kumimoji="1" lang="ja-JP" altLang="en-US" dirty="0"/>
              <a:t>詳細資料：法律上の問題点</a:t>
            </a:r>
          </a:p>
        </p:txBody>
      </p:sp>
      <p:sp>
        <p:nvSpPr>
          <p:cNvPr id="4" name="コンテンツ プレースホルダー 3">
            <a:extLst>
              <a:ext uri="{FF2B5EF4-FFF2-40B4-BE49-F238E27FC236}">
                <a16:creationId xmlns:a16="http://schemas.microsoft.com/office/drawing/2014/main" id="{81194361-162A-48AE-2219-00FAF2450490}"/>
              </a:ext>
            </a:extLst>
          </p:cNvPr>
          <p:cNvSpPr>
            <a:spLocks noGrp="1"/>
          </p:cNvSpPr>
          <p:nvPr>
            <p:ph sz="half" idx="2"/>
          </p:nvPr>
        </p:nvSpPr>
        <p:spPr/>
        <p:txBody>
          <a:bodyPr>
            <a:normAutofit/>
          </a:bodyPr>
          <a:lstStyle/>
          <a:p>
            <a:r>
              <a:rPr kumimoji="1" lang="en-US" altLang="ja-JP" dirty="0" err="1"/>
              <a:t>ProCX</a:t>
            </a:r>
            <a:r>
              <a:rPr kumimoji="1" lang="ja-JP" altLang="en-US" dirty="0"/>
              <a:t>社の安全管理措置不備</a:t>
            </a:r>
            <a:endParaRPr kumimoji="1" lang="en-US" altLang="ja-JP" dirty="0"/>
          </a:p>
          <a:p>
            <a:pPr lvl="1"/>
            <a:r>
              <a:rPr lang="ja-JP" altLang="en-US" dirty="0"/>
              <a:t>安全管理措置の見直しが不十分</a:t>
            </a:r>
            <a:endParaRPr lang="en-US" altLang="ja-JP" dirty="0"/>
          </a:p>
          <a:p>
            <a:pPr lvl="1"/>
            <a:r>
              <a:rPr kumimoji="1" lang="ja-JP" altLang="en-US" dirty="0"/>
              <a:t>人的安全措置の不備</a:t>
            </a:r>
            <a:endParaRPr kumimoji="1" lang="en-US" altLang="ja-JP" dirty="0"/>
          </a:p>
          <a:p>
            <a:pPr lvl="2"/>
            <a:r>
              <a:rPr kumimoji="1" lang="ja-JP" altLang="en-US" dirty="0"/>
              <a:t>年</a:t>
            </a:r>
            <a:r>
              <a:rPr kumimoji="1" lang="en-US" altLang="ja-JP" dirty="0"/>
              <a:t>1</a:t>
            </a:r>
            <a:r>
              <a:rPr kumimoji="1" lang="ja-JP" altLang="en-US" dirty="0"/>
              <a:t>回定期研修では、不十分</a:t>
            </a:r>
            <a:endParaRPr kumimoji="1" lang="en-US" altLang="ja-JP" dirty="0"/>
          </a:p>
          <a:p>
            <a:r>
              <a:rPr lang="en-US" altLang="ja-JP" dirty="0"/>
              <a:t>BS</a:t>
            </a:r>
            <a:r>
              <a:rPr lang="ja-JP" altLang="en-US" dirty="0"/>
              <a:t>社の安全管理措置の不備</a:t>
            </a:r>
            <a:endParaRPr lang="en-US" altLang="ja-JP" dirty="0"/>
          </a:p>
          <a:p>
            <a:pPr lvl="1"/>
            <a:r>
              <a:rPr lang="ja-JP" altLang="en-US" dirty="0"/>
              <a:t>安全管理措置の見直しが不十分</a:t>
            </a:r>
            <a:endParaRPr lang="en-US" altLang="ja-JP" dirty="0"/>
          </a:p>
          <a:p>
            <a:pPr lvl="2"/>
            <a:r>
              <a:rPr kumimoji="1" lang="en-US" altLang="ja-JP" dirty="0"/>
              <a:t>NTT</a:t>
            </a:r>
            <a:r>
              <a:rPr kumimoji="1" lang="ja-JP" altLang="en-US" dirty="0"/>
              <a:t>西日本グループ管理規定を守らず、規定を守っていると報告</a:t>
            </a:r>
            <a:endParaRPr kumimoji="1" lang="en-US" altLang="ja-JP" dirty="0"/>
          </a:p>
          <a:p>
            <a:pPr lvl="2"/>
            <a:r>
              <a:rPr lang="ja-JP" altLang="en-US" dirty="0"/>
              <a:t>過去調査の対応での不備</a:t>
            </a:r>
            <a:endParaRPr kumimoji="1" lang="en-US" altLang="ja-JP" dirty="0"/>
          </a:p>
          <a:p>
            <a:pPr lvl="1"/>
            <a:r>
              <a:rPr kumimoji="1" lang="ja-JP" altLang="en-US" dirty="0"/>
              <a:t>人的安全措置の不備</a:t>
            </a:r>
            <a:endParaRPr kumimoji="1" lang="en-US" altLang="ja-JP" dirty="0"/>
          </a:p>
          <a:p>
            <a:pPr lvl="2"/>
            <a:r>
              <a:rPr kumimoji="1" lang="ja-JP" altLang="en-US" dirty="0"/>
              <a:t>研修が不十分</a:t>
            </a:r>
            <a:endParaRPr lang="en-US" altLang="ja-JP" dirty="0"/>
          </a:p>
          <a:p>
            <a:pPr lvl="1"/>
            <a:r>
              <a:rPr lang="ja-JP" altLang="en-US" dirty="0"/>
              <a:t>物理的安全措置の不備</a:t>
            </a:r>
            <a:endParaRPr lang="en-US" altLang="ja-JP" dirty="0"/>
          </a:p>
          <a:p>
            <a:pPr lvl="2"/>
            <a:r>
              <a:rPr lang="en-US" altLang="ja-JP" dirty="0"/>
              <a:t>USB</a:t>
            </a:r>
            <a:r>
              <a:rPr lang="ja-JP" altLang="en-US" dirty="0"/>
              <a:t>持ち込みチェックや制限がない</a:t>
            </a:r>
            <a:endParaRPr lang="en-US" altLang="ja-JP" dirty="0"/>
          </a:p>
          <a:p>
            <a:pPr lvl="1"/>
            <a:r>
              <a:rPr lang="ja-JP" altLang="en-US" dirty="0"/>
              <a:t>技術的安全措置の不備</a:t>
            </a:r>
            <a:endParaRPr lang="en-US" altLang="ja-JP" dirty="0"/>
          </a:p>
          <a:p>
            <a:pPr lvl="2"/>
            <a:r>
              <a:rPr lang="ja-JP" altLang="en-US" dirty="0"/>
              <a:t>アカウント共有</a:t>
            </a:r>
            <a:endParaRPr lang="en-US" altLang="ja-JP" dirty="0"/>
          </a:p>
          <a:p>
            <a:pPr lvl="2"/>
            <a:r>
              <a:rPr lang="ja-JP" altLang="en-US" dirty="0"/>
              <a:t>（上記共有アカウントにより）アクセス者の識別と認証が不適切</a:t>
            </a:r>
            <a:endParaRPr lang="en-US" altLang="ja-JP" dirty="0"/>
          </a:p>
          <a:p>
            <a:pPr lvl="2"/>
            <a:r>
              <a:rPr lang="ja-JP" altLang="en-US" dirty="0"/>
              <a:t>ダウンロードや</a:t>
            </a:r>
            <a:r>
              <a:rPr lang="en-US" altLang="ja-JP" dirty="0"/>
              <a:t>USB</a:t>
            </a:r>
            <a:r>
              <a:rPr lang="ja-JP" altLang="en-US" dirty="0"/>
              <a:t>メモリ接続などの制限による、漏洩防止措置の不備</a:t>
            </a:r>
            <a:endParaRPr lang="en-US" altLang="ja-JP" dirty="0"/>
          </a:p>
        </p:txBody>
      </p:sp>
      <p:pic>
        <p:nvPicPr>
          <p:cNvPr id="6" name="図 5">
            <a:extLst>
              <a:ext uri="{FF2B5EF4-FFF2-40B4-BE49-F238E27FC236}">
                <a16:creationId xmlns:a16="http://schemas.microsoft.com/office/drawing/2014/main" id="{FA411A34-B8DF-62B2-1C24-21819C016289}"/>
              </a:ext>
            </a:extLst>
          </p:cNvPr>
          <p:cNvPicPr>
            <a:picLocks noChangeAspect="1"/>
          </p:cNvPicPr>
          <p:nvPr/>
        </p:nvPicPr>
        <p:blipFill>
          <a:blip r:embed="rId2"/>
          <a:stretch>
            <a:fillRect/>
          </a:stretch>
        </p:blipFill>
        <p:spPr>
          <a:xfrm>
            <a:off x="3833768" y="3213000"/>
            <a:ext cx="2126831" cy="3020020"/>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0D547B99-D00B-A4EF-33F9-1954892DA9CF}"/>
              </a:ext>
            </a:extLst>
          </p:cNvPr>
          <p:cNvPicPr>
            <a:picLocks noChangeAspect="1"/>
          </p:cNvPicPr>
          <p:nvPr/>
        </p:nvPicPr>
        <p:blipFill>
          <a:blip r:embed="rId3"/>
          <a:stretch>
            <a:fillRect/>
          </a:stretch>
        </p:blipFill>
        <p:spPr>
          <a:xfrm>
            <a:off x="2751836" y="2536303"/>
            <a:ext cx="2126831" cy="3021403"/>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20A1E0C8-F747-54AF-7EA3-0B43AB30A5B2}"/>
              </a:ext>
            </a:extLst>
          </p:cNvPr>
          <p:cNvPicPr>
            <a:picLocks noChangeAspect="1"/>
          </p:cNvPicPr>
          <p:nvPr/>
        </p:nvPicPr>
        <p:blipFill>
          <a:blip r:embed="rId4"/>
          <a:stretch>
            <a:fillRect/>
          </a:stretch>
        </p:blipFill>
        <p:spPr>
          <a:xfrm>
            <a:off x="1695908" y="2007833"/>
            <a:ext cx="2137859" cy="3021403"/>
          </a:xfrm>
          <a:prstGeom prst="rect">
            <a:avLst/>
          </a:prstGeom>
          <a:ln>
            <a:noFill/>
          </a:ln>
          <a:effectLst>
            <a:outerShdw blurRad="292100" dist="139700" dir="2700000" algn="tl" rotWithShape="0">
              <a:srgbClr val="333333">
                <a:alpha val="65000"/>
              </a:srgbClr>
            </a:outerShdw>
          </a:effectLst>
        </p:spPr>
      </p:pic>
      <p:pic>
        <p:nvPicPr>
          <p:cNvPr id="12" name="図 11">
            <a:extLst>
              <a:ext uri="{FF2B5EF4-FFF2-40B4-BE49-F238E27FC236}">
                <a16:creationId xmlns:a16="http://schemas.microsoft.com/office/drawing/2014/main" id="{29AEE40C-B00C-B323-2D61-87A7507EB152}"/>
              </a:ext>
            </a:extLst>
          </p:cNvPr>
          <p:cNvPicPr>
            <a:picLocks noChangeAspect="1"/>
          </p:cNvPicPr>
          <p:nvPr/>
        </p:nvPicPr>
        <p:blipFill>
          <a:blip r:embed="rId5"/>
          <a:stretch>
            <a:fillRect/>
          </a:stretch>
        </p:blipFill>
        <p:spPr>
          <a:xfrm>
            <a:off x="454645" y="1337405"/>
            <a:ext cx="2119344" cy="3021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6589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DD8518-B603-50D4-B81C-CF0AE3913486}"/>
              </a:ext>
            </a:extLst>
          </p:cNvPr>
          <p:cNvSpPr>
            <a:spLocks noGrp="1"/>
          </p:cNvSpPr>
          <p:nvPr>
            <p:ph type="title"/>
          </p:nvPr>
        </p:nvSpPr>
        <p:spPr/>
        <p:txBody>
          <a:bodyPr/>
          <a:lstStyle/>
          <a:p>
            <a:r>
              <a:rPr kumimoji="1" lang="ja-JP" altLang="en-US" dirty="0"/>
              <a:t>詳細資料：再発防止策</a:t>
            </a:r>
          </a:p>
        </p:txBody>
      </p:sp>
      <p:pic>
        <p:nvPicPr>
          <p:cNvPr id="6" name="コンテンツ プレースホルダー 5">
            <a:extLst>
              <a:ext uri="{FF2B5EF4-FFF2-40B4-BE49-F238E27FC236}">
                <a16:creationId xmlns:a16="http://schemas.microsoft.com/office/drawing/2014/main" id="{EC204A93-E9EF-8D0B-2B06-CBE7F08E6E20}"/>
              </a:ext>
            </a:extLst>
          </p:cNvPr>
          <p:cNvPicPr>
            <a:picLocks noGrp="1" noChangeAspect="1"/>
          </p:cNvPicPr>
          <p:nvPr>
            <p:ph sz="half" idx="1"/>
          </p:nvPr>
        </p:nvPicPr>
        <p:blipFill>
          <a:blip r:embed="rId2"/>
          <a:stretch>
            <a:fillRect/>
          </a:stretch>
        </p:blipFill>
        <p:spPr>
          <a:xfrm>
            <a:off x="723124" y="1225550"/>
            <a:ext cx="4771990" cy="5006975"/>
          </a:xfrm>
        </p:spPr>
      </p:pic>
      <p:sp>
        <p:nvSpPr>
          <p:cNvPr id="4" name="コンテンツ プレースホルダー 3">
            <a:extLst>
              <a:ext uri="{FF2B5EF4-FFF2-40B4-BE49-F238E27FC236}">
                <a16:creationId xmlns:a16="http://schemas.microsoft.com/office/drawing/2014/main" id="{4B198E56-AF49-3307-774E-32FF58B34767}"/>
              </a:ext>
            </a:extLst>
          </p:cNvPr>
          <p:cNvSpPr>
            <a:spLocks noGrp="1"/>
          </p:cNvSpPr>
          <p:nvPr>
            <p:ph sz="half" idx="2"/>
          </p:nvPr>
        </p:nvSpPr>
        <p:spPr/>
        <p:txBody>
          <a:bodyPr/>
          <a:lstStyle/>
          <a:p>
            <a:r>
              <a:rPr kumimoji="1" lang="en-US" altLang="ja-JP" dirty="0" err="1"/>
              <a:t>ProCX</a:t>
            </a:r>
            <a:r>
              <a:rPr kumimoji="1" lang="ja-JP" altLang="en-US" dirty="0"/>
              <a:t>安全管理措置</a:t>
            </a:r>
            <a:endParaRPr kumimoji="1" lang="en-US" altLang="ja-JP" dirty="0"/>
          </a:p>
          <a:p>
            <a:pPr lvl="1"/>
            <a:r>
              <a:rPr kumimoji="1" lang="en-US" altLang="ja-JP" dirty="0"/>
              <a:t>A</a:t>
            </a:r>
            <a:r>
              <a:rPr kumimoji="1" lang="ja-JP" altLang="en-US" dirty="0"/>
              <a:t>社からの調査依頼で十分な調査を行わなかった理由について、回答がない。</a:t>
            </a:r>
            <a:endParaRPr kumimoji="1" lang="en-US" altLang="ja-JP" dirty="0"/>
          </a:p>
          <a:p>
            <a:pPr lvl="1"/>
            <a:r>
              <a:rPr lang="en-US" altLang="ja-JP" dirty="0"/>
              <a:t>12/07</a:t>
            </a:r>
            <a:r>
              <a:rPr lang="ja-JP" altLang="en-US" dirty="0"/>
              <a:t>に指摘したが、経緯・要因の解明に至らず、</a:t>
            </a:r>
            <a:r>
              <a:rPr lang="en-US" altLang="ja-JP" dirty="0"/>
              <a:t>2024</a:t>
            </a:r>
            <a:r>
              <a:rPr lang="ja-JP" altLang="en-US" dirty="0"/>
              <a:t>年</a:t>
            </a:r>
            <a:r>
              <a:rPr lang="en-US" altLang="ja-JP" dirty="0"/>
              <a:t>02</a:t>
            </a:r>
            <a:r>
              <a:rPr lang="ja-JP" altLang="en-US" dirty="0"/>
              <a:t>月をめどに明らかにするとのみ、回答</a:t>
            </a:r>
            <a:endParaRPr lang="en-US" altLang="ja-JP" dirty="0"/>
          </a:p>
          <a:p>
            <a:pPr lvl="2"/>
            <a:r>
              <a:rPr kumimoji="1" lang="ja-JP" altLang="en-US" dirty="0"/>
              <a:t>明らかに、</a:t>
            </a:r>
            <a:r>
              <a:rPr lang="ja-JP" altLang="en-US" dirty="0"/>
              <a:t>個人情報保護委員会の不満が読み取れる</a:t>
            </a:r>
            <a:endParaRPr kumimoji="1" lang="ja-JP" altLang="en-US" dirty="0"/>
          </a:p>
        </p:txBody>
      </p:sp>
    </p:spTree>
    <p:extLst>
      <p:ext uri="{BB962C8B-B14F-4D97-AF65-F5344CB8AC3E}">
        <p14:creationId xmlns:p14="http://schemas.microsoft.com/office/powerpoint/2010/main" val="387141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8983C3-DA0F-C160-AE67-80029887ADDC}"/>
              </a:ext>
            </a:extLst>
          </p:cNvPr>
          <p:cNvSpPr>
            <a:spLocks noGrp="1"/>
          </p:cNvSpPr>
          <p:nvPr>
            <p:ph type="title"/>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B6E5649E-A30E-E319-099E-727AC9305D17}"/>
              </a:ext>
            </a:extLst>
          </p:cNvPr>
          <p:cNvSpPr>
            <a:spLocks noGrp="1"/>
          </p:cNvSpPr>
          <p:nvPr>
            <p:ph sz="half" idx="2"/>
          </p:nvPr>
        </p:nvSpPr>
        <p:spPr/>
        <p:txBody>
          <a:bodyPr/>
          <a:lstStyle/>
          <a:p>
            <a:r>
              <a:rPr kumimoji="1" lang="en-US" altLang="ja-JP" dirty="0"/>
              <a:t>BS</a:t>
            </a:r>
            <a:r>
              <a:rPr kumimoji="1" lang="ja-JP" altLang="en-US" dirty="0"/>
              <a:t>社は、システム的な指摘が多いようだ</a:t>
            </a:r>
            <a:endParaRPr kumimoji="1" lang="en-US" altLang="ja-JP" dirty="0"/>
          </a:p>
          <a:p>
            <a:pPr lvl="1"/>
            <a:r>
              <a:rPr kumimoji="1" lang="en-US" altLang="ja-JP" dirty="0"/>
              <a:t>USB</a:t>
            </a:r>
            <a:r>
              <a:rPr kumimoji="1" lang="ja-JP" altLang="en-US" dirty="0"/>
              <a:t>メモリ利用制限</a:t>
            </a:r>
            <a:endParaRPr kumimoji="1" lang="en-US" altLang="ja-JP" dirty="0"/>
          </a:p>
          <a:p>
            <a:pPr lvl="1"/>
            <a:r>
              <a:rPr kumimoji="1" lang="ja-JP" altLang="en-US" dirty="0"/>
              <a:t>システム管理者アカウントのアクセス制限</a:t>
            </a:r>
            <a:endParaRPr kumimoji="1" lang="en-US" altLang="ja-JP" dirty="0"/>
          </a:p>
          <a:p>
            <a:pPr lvl="1"/>
            <a:r>
              <a:rPr lang="ja-JP" altLang="en-US" dirty="0"/>
              <a:t>自主点検及びログの分析</a:t>
            </a:r>
            <a:endParaRPr lang="en-US" altLang="ja-JP" dirty="0"/>
          </a:p>
          <a:p>
            <a:pPr lvl="1"/>
            <a:r>
              <a:rPr kumimoji="1" lang="ja-JP" altLang="en-US" dirty="0"/>
              <a:t>取り扱い状況の把握及び安全管理措置の見直し</a:t>
            </a:r>
            <a:endParaRPr kumimoji="1" lang="en-US" altLang="ja-JP" dirty="0"/>
          </a:p>
          <a:p>
            <a:pPr lvl="2"/>
            <a:r>
              <a:rPr kumimoji="1" lang="en-US" altLang="ja-JP" dirty="0" err="1"/>
              <a:t>ProCX</a:t>
            </a:r>
            <a:r>
              <a:rPr kumimoji="1" lang="ja-JP" altLang="en-US" dirty="0"/>
              <a:t>同様、原因究明ができていないために法第</a:t>
            </a:r>
            <a:r>
              <a:rPr kumimoji="1" lang="en-US" altLang="ja-JP" dirty="0"/>
              <a:t>23</a:t>
            </a:r>
            <a:r>
              <a:rPr kumimoji="1" lang="ja-JP" altLang="en-US" dirty="0"/>
              <a:t>条違反状態が現在も続いているものと認められる</a:t>
            </a:r>
            <a:endParaRPr kumimoji="1" lang="en-US" altLang="ja-JP" dirty="0"/>
          </a:p>
          <a:p>
            <a:pPr lvl="1"/>
            <a:r>
              <a:rPr lang="ja-JP" altLang="en-US" dirty="0"/>
              <a:t>再発防止の周知と教育</a:t>
            </a:r>
            <a:endParaRPr lang="en-US" altLang="ja-JP" dirty="0"/>
          </a:p>
          <a:p>
            <a:pPr lvl="1"/>
            <a:r>
              <a:rPr lang="en-US" altLang="ja-JP" dirty="0"/>
              <a:t>US</a:t>
            </a:r>
            <a:r>
              <a:rPr kumimoji="1" lang="en-US" altLang="ja-JP" dirty="0"/>
              <a:t>B</a:t>
            </a:r>
            <a:r>
              <a:rPr kumimoji="1" lang="ja-JP" altLang="en-US" dirty="0"/>
              <a:t>メモリの持ち込み制限</a:t>
            </a:r>
            <a:endParaRPr kumimoji="1" lang="en-US" altLang="ja-JP" dirty="0"/>
          </a:p>
          <a:p>
            <a:pPr lvl="2"/>
            <a:r>
              <a:rPr kumimoji="1" lang="ja-JP" altLang="en-US" dirty="0"/>
              <a:t>現在も制限はないが、今後私物</a:t>
            </a:r>
            <a:r>
              <a:rPr kumimoji="1" lang="en-US" altLang="ja-JP" dirty="0"/>
              <a:t>USB</a:t>
            </a:r>
            <a:r>
              <a:rPr kumimoji="1" lang="ja-JP" altLang="en-US" dirty="0"/>
              <a:t>メモリ制限で一定の改善が見込める</a:t>
            </a:r>
            <a:endParaRPr kumimoji="1" lang="en-US" altLang="ja-JP" dirty="0"/>
          </a:p>
          <a:p>
            <a:pPr lvl="2"/>
            <a:endParaRPr kumimoji="1" lang="ja-JP" altLang="en-US" dirty="0"/>
          </a:p>
        </p:txBody>
      </p:sp>
      <p:pic>
        <p:nvPicPr>
          <p:cNvPr id="6" name="図 5">
            <a:extLst>
              <a:ext uri="{FF2B5EF4-FFF2-40B4-BE49-F238E27FC236}">
                <a16:creationId xmlns:a16="http://schemas.microsoft.com/office/drawing/2014/main" id="{206C58B4-8D91-FE48-637E-9DC783CBD5E0}"/>
              </a:ext>
            </a:extLst>
          </p:cNvPr>
          <p:cNvPicPr>
            <a:picLocks noChangeAspect="1"/>
          </p:cNvPicPr>
          <p:nvPr/>
        </p:nvPicPr>
        <p:blipFill>
          <a:blip r:embed="rId2"/>
          <a:stretch>
            <a:fillRect/>
          </a:stretch>
        </p:blipFill>
        <p:spPr>
          <a:xfrm>
            <a:off x="2634143" y="1914951"/>
            <a:ext cx="3075584" cy="4380986"/>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B6F5600A-CF64-4AC7-0534-C9A37DCDE163}"/>
              </a:ext>
            </a:extLst>
          </p:cNvPr>
          <p:cNvPicPr>
            <a:picLocks noChangeAspect="1"/>
          </p:cNvPicPr>
          <p:nvPr/>
        </p:nvPicPr>
        <p:blipFill>
          <a:blip r:embed="rId3"/>
          <a:stretch>
            <a:fillRect/>
          </a:stretch>
        </p:blipFill>
        <p:spPr>
          <a:xfrm>
            <a:off x="667399" y="1399637"/>
            <a:ext cx="2914700" cy="41459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377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73397F-E6DC-B9D1-BF28-00BC7C7328DA}"/>
              </a:ext>
            </a:extLst>
          </p:cNvPr>
          <p:cNvSpPr>
            <a:spLocks noGrp="1"/>
          </p:cNvSpPr>
          <p:nvPr>
            <p:ph type="title"/>
          </p:nvPr>
        </p:nvSpPr>
        <p:spPr/>
        <p:txBody>
          <a:bodyPr/>
          <a:lstStyle/>
          <a:p>
            <a:r>
              <a:rPr kumimoji="1" lang="ja-JP" altLang="en-US" dirty="0"/>
              <a:t>詳細資料：当委員会の対応</a:t>
            </a:r>
          </a:p>
        </p:txBody>
      </p:sp>
      <p:pic>
        <p:nvPicPr>
          <p:cNvPr id="6" name="コンテンツ プレースホルダー 5">
            <a:extLst>
              <a:ext uri="{FF2B5EF4-FFF2-40B4-BE49-F238E27FC236}">
                <a16:creationId xmlns:a16="http://schemas.microsoft.com/office/drawing/2014/main" id="{F1B74A46-DA6C-A9AE-2533-04D5675A71B9}"/>
              </a:ext>
            </a:extLst>
          </p:cNvPr>
          <p:cNvPicPr>
            <a:picLocks noGrp="1" noChangeAspect="1"/>
          </p:cNvPicPr>
          <p:nvPr>
            <p:ph sz="half" idx="1"/>
          </p:nvPr>
        </p:nvPicPr>
        <p:blipFill>
          <a:blip r:embed="rId2"/>
          <a:stretch>
            <a:fillRect/>
          </a:stretch>
        </p:blipFill>
        <p:spPr>
          <a:xfrm>
            <a:off x="182563" y="2284189"/>
            <a:ext cx="5853112" cy="2889697"/>
          </a:xfrm>
        </p:spPr>
      </p:pic>
      <p:sp>
        <p:nvSpPr>
          <p:cNvPr id="4" name="コンテンツ プレースホルダー 3">
            <a:extLst>
              <a:ext uri="{FF2B5EF4-FFF2-40B4-BE49-F238E27FC236}">
                <a16:creationId xmlns:a16="http://schemas.microsoft.com/office/drawing/2014/main" id="{DDE88D0B-E584-8D29-90E6-547DB364D9BA}"/>
              </a:ext>
            </a:extLst>
          </p:cNvPr>
          <p:cNvSpPr>
            <a:spLocks noGrp="1"/>
          </p:cNvSpPr>
          <p:nvPr>
            <p:ph sz="half" idx="2"/>
          </p:nvPr>
        </p:nvSpPr>
        <p:spPr/>
        <p:txBody>
          <a:bodyPr/>
          <a:lstStyle/>
          <a:p>
            <a:r>
              <a:rPr kumimoji="1" lang="ja-JP" altLang="en-US" dirty="0"/>
              <a:t>事案の重大性の、再表記</a:t>
            </a:r>
          </a:p>
        </p:txBody>
      </p:sp>
    </p:spTree>
    <p:extLst>
      <p:ext uri="{BB962C8B-B14F-4D97-AF65-F5344CB8AC3E}">
        <p14:creationId xmlns:p14="http://schemas.microsoft.com/office/powerpoint/2010/main" val="241583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94EE8-118A-467A-758A-E1AE1D4EDC93}"/>
              </a:ext>
            </a:extLst>
          </p:cNvPr>
          <p:cNvSpPr>
            <a:spLocks noGrp="1"/>
          </p:cNvSpPr>
          <p:nvPr>
            <p:ph type="title"/>
          </p:nvPr>
        </p:nvSpPr>
        <p:spPr/>
        <p:txBody>
          <a:bodyPr/>
          <a:lstStyle/>
          <a:p>
            <a:r>
              <a:rPr kumimoji="1" lang="ja-JP" altLang="en-US" dirty="0"/>
              <a:t>注意喚起のリリース</a:t>
            </a:r>
          </a:p>
        </p:txBody>
      </p:sp>
      <p:sp>
        <p:nvSpPr>
          <p:cNvPr id="4" name="コンテンツ プレースホルダー 3">
            <a:extLst>
              <a:ext uri="{FF2B5EF4-FFF2-40B4-BE49-F238E27FC236}">
                <a16:creationId xmlns:a16="http://schemas.microsoft.com/office/drawing/2014/main" id="{D3FFE47D-BE07-895D-22F1-0D9F7DF72F28}"/>
              </a:ext>
            </a:extLst>
          </p:cNvPr>
          <p:cNvSpPr>
            <a:spLocks noGrp="1"/>
          </p:cNvSpPr>
          <p:nvPr>
            <p:ph sz="half" idx="2"/>
          </p:nvPr>
        </p:nvSpPr>
        <p:spPr/>
        <p:txBody>
          <a:bodyPr/>
          <a:lstStyle/>
          <a:p>
            <a:pPr marL="0" indent="0">
              <a:buNone/>
            </a:pPr>
            <a:r>
              <a:rPr kumimoji="1" lang="ja-JP" altLang="en-US" dirty="0"/>
              <a:t>本件に関連し、コールセンター業務を運営または受託している個人情報取扱事業者に対して、注意喚起がなされた</a:t>
            </a:r>
            <a:endParaRPr kumimoji="1" lang="en-US" altLang="ja-JP" dirty="0"/>
          </a:p>
          <a:p>
            <a:r>
              <a:rPr lang="ja-JP" altLang="en-US" dirty="0"/>
              <a:t>安全管理措置（法第</a:t>
            </a:r>
            <a:r>
              <a:rPr lang="en-US" altLang="ja-JP" dirty="0"/>
              <a:t>23</a:t>
            </a:r>
            <a:r>
              <a:rPr lang="ja-JP" altLang="en-US" dirty="0"/>
              <a:t>条）に関する留意点</a:t>
            </a:r>
            <a:endParaRPr lang="en-US" altLang="ja-JP" dirty="0"/>
          </a:p>
          <a:p>
            <a:pPr lvl="1"/>
            <a:r>
              <a:rPr kumimoji="1" lang="ja-JP" altLang="en-US" dirty="0"/>
              <a:t>見直しに取り組もう</a:t>
            </a:r>
            <a:endParaRPr kumimoji="1" lang="en-US" altLang="ja-JP" dirty="0"/>
          </a:p>
          <a:p>
            <a:pPr lvl="1"/>
            <a:r>
              <a:rPr lang="ja-JP" altLang="en-US" dirty="0"/>
              <a:t>教育などを行い、法第</a:t>
            </a:r>
            <a:r>
              <a:rPr lang="en-US" altLang="ja-JP" dirty="0"/>
              <a:t>24</a:t>
            </a:r>
            <a:r>
              <a:rPr lang="ja-JP" altLang="en-US" dirty="0"/>
              <a:t>条に基づく監督をしよう</a:t>
            </a:r>
            <a:endParaRPr lang="en-US" altLang="ja-JP" dirty="0"/>
          </a:p>
          <a:p>
            <a:pPr lvl="1"/>
            <a:r>
              <a:rPr kumimoji="1" lang="ja-JP" altLang="en-US" dirty="0"/>
              <a:t>物理的安全措置をしよう</a:t>
            </a:r>
            <a:endParaRPr kumimoji="1" lang="en-US" altLang="ja-JP" dirty="0"/>
          </a:p>
          <a:p>
            <a:pPr lvl="1"/>
            <a:r>
              <a:rPr lang="ja-JP" altLang="en-US" dirty="0"/>
              <a:t>内部不正も気を付けよう／ログ分析等をしよう</a:t>
            </a:r>
            <a:endParaRPr lang="en-US" altLang="ja-JP" dirty="0"/>
          </a:p>
          <a:p>
            <a:r>
              <a:rPr kumimoji="1" lang="ja-JP" altLang="en-US" dirty="0"/>
              <a:t>従業者の監督（法第</a:t>
            </a:r>
            <a:r>
              <a:rPr kumimoji="1" lang="en-US" altLang="ja-JP" dirty="0"/>
              <a:t>24</a:t>
            </a:r>
            <a:r>
              <a:rPr kumimoji="1" lang="ja-JP" altLang="en-US" dirty="0"/>
              <a:t>条）に関する留意点</a:t>
            </a:r>
            <a:endParaRPr kumimoji="1" lang="en-US" altLang="ja-JP" dirty="0"/>
          </a:p>
          <a:p>
            <a:pPr lvl="1"/>
            <a:r>
              <a:rPr lang="ja-JP" altLang="en-US" dirty="0"/>
              <a:t>適切な監督をしよう</a:t>
            </a:r>
            <a:endParaRPr lang="en-US" altLang="ja-JP" dirty="0"/>
          </a:p>
          <a:p>
            <a:r>
              <a:rPr kumimoji="1" lang="ja-JP" altLang="en-US" dirty="0"/>
              <a:t>委託先の監督（法第</a:t>
            </a:r>
            <a:r>
              <a:rPr kumimoji="1" lang="en-US" altLang="ja-JP" dirty="0"/>
              <a:t>25</a:t>
            </a:r>
            <a:r>
              <a:rPr kumimoji="1" lang="ja-JP" altLang="en-US" dirty="0"/>
              <a:t>条）に関する留意点</a:t>
            </a:r>
            <a:endParaRPr kumimoji="1" lang="en-US" altLang="ja-JP" dirty="0"/>
          </a:p>
          <a:p>
            <a:pPr lvl="1"/>
            <a:r>
              <a:rPr lang="ja-JP" altLang="en-US" dirty="0"/>
              <a:t>監督、監査しよう</a:t>
            </a:r>
            <a:endParaRPr kumimoji="1" lang="ja-JP" altLang="en-US" dirty="0"/>
          </a:p>
        </p:txBody>
      </p:sp>
      <p:pic>
        <p:nvPicPr>
          <p:cNvPr id="6" name="図 5">
            <a:extLst>
              <a:ext uri="{FF2B5EF4-FFF2-40B4-BE49-F238E27FC236}">
                <a16:creationId xmlns:a16="http://schemas.microsoft.com/office/drawing/2014/main" id="{B863D359-A234-7B2B-F593-9EEB2DAC0723}"/>
              </a:ext>
            </a:extLst>
          </p:cNvPr>
          <p:cNvPicPr>
            <a:picLocks noChangeAspect="1"/>
          </p:cNvPicPr>
          <p:nvPr/>
        </p:nvPicPr>
        <p:blipFill>
          <a:blip r:embed="rId2"/>
          <a:stretch>
            <a:fillRect/>
          </a:stretch>
        </p:blipFill>
        <p:spPr>
          <a:xfrm>
            <a:off x="3843686" y="3502403"/>
            <a:ext cx="1926235" cy="2730617"/>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962DE2BB-01E1-7E69-2CD0-385976F287C6}"/>
              </a:ext>
            </a:extLst>
          </p:cNvPr>
          <p:cNvPicPr>
            <a:picLocks noChangeAspect="1"/>
          </p:cNvPicPr>
          <p:nvPr/>
        </p:nvPicPr>
        <p:blipFill>
          <a:blip r:embed="rId3"/>
          <a:stretch>
            <a:fillRect/>
          </a:stretch>
        </p:blipFill>
        <p:spPr>
          <a:xfrm>
            <a:off x="3029922" y="2449584"/>
            <a:ext cx="1913918" cy="2730618"/>
          </a:xfrm>
          <a:prstGeom prst="rect">
            <a:avLst/>
          </a:prstGeom>
        </p:spPr>
      </p:pic>
      <p:pic>
        <p:nvPicPr>
          <p:cNvPr id="9" name="図 8">
            <a:extLst>
              <a:ext uri="{FF2B5EF4-FFF2-40B4-BE49-F238E27FC236}">
                <a16:creationId xmlns:a16="http://schemas.microsoft.com/office/drawing/2014/main" id="{2D9F1B08-BC7A-520F-1945-7DEF056CC8D0}"/>
              </a:ext>
            </a:extLst>
          </p:cNvPr>
          <p:cNvPicPr>
            <a:picLocks noChangeAspect="1"/>
          </p:cNvPicPr>
          <p:nvPr/>
        </p:nvPicPr>
        <p:blipFill>
          <a:blip r:embed="rId3"/>
          <a:stretch>
            <a:fillRect/>
          </a:stretch>
        </p:blipFill>
        <p:spPr>
          <a:xfrm>
            <a:off x="2803001" y="2627151"/>
            <a:ext cx="1913918" cy="2730618"/>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3A2552B5-C6A2-8E45-FAAB-24A58B10462E}"/>
              </a:ext>
            </a:extLst>
          </p:cNvPr>
          <p:cNvPicPr>
            <a:picLocks noChangeAspect="1"/>
          </p:cNvPicPr>
          <p:nvPr/>
        </p:nvPicPr>
        <p:blipFill>
          <a:blip r:embed="rId4"/>
          <a:stretch>
            <a:fillRect/>
          </a:stretch>
        </p:blipFill>
        <p:spPr>
          <a:xfrm>
            <a:off x="1729813" y="2038734"/>
            <a:ext cx="1726832" cy="2465747"/>
          </a:xfrm>
          <a:prstGeom prst="rect">
            <a:avLst/>
          </a:prstGeom>
          <a:ln>
            <a:noFill/>
          </a:ln>
          <a:effectLst>
            <a:outerShdw blurRad="292100" dist="139700" dir="2700000" algn="tl" rotWithShape="0">
              <a:srgbClr val="333333">
                <a:alpha val="65000"/>
              </a:srgbClr>
            </a:outerShdw>
          </a:effectLst>
        </p:spPr>
      </p:pic>
      <p:pic>
        <p:nvPicPr>
          <p:cNvPr id="13" name="図 12">
            <a:extLst>
              <a:ext uri="{FF2B5EF4-FFF2-40B4-BE49-F238E27FC236}">
                <a16:creationId xmlns:a16="http://schemas.microsoft.com/office/drawing/2014/main" id="{5477C173-63E0-CCF9-E089-B1A2A5000E80}"/>
              </a:ext>
            </a:extLst>
          </p:cNvPr>
          <p:cNvPicPr>
            <a:picLocks noChangeAspect="1"/>
          </p:cNvPicPr>
          <p:nvPr/>
        </p:nvPicPr>
        <p:blipFill>
          <a:blip r:embed="rId5"/>
          <a:stretch>
            <a:fillRect/>
          </a:stretch>
        </p:blipFill>
        <p:spPr>
          <a:xfrm>
            <a:off x="567974" y="1559652"/>
            <a:ext cx="1675549" cy="2374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64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44981-7CA9-EBFD-0EA7-255CA7E29D93}"/>
              </a:ext>
            </a:extLst>
          </p:cNvPr>
          <p:cNvSpPr>
            <a:spLocks noGrp="1"/>
          </p:cNvSpPr>
          <p:nvPr>
            <p:ph type="title"/>
          </p:nvPr>
        </p:nvSpPr>
        <p:spPr/>
        <p:txBody>
          <a:bodyPr>
            <a:normAutofit fontScale="90000"/>
          </a:bodyPr>
          <a:lstStyle/>
          <a:p>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初めに</a:t>
            </a:r>
          </a:p>
        </p:txBody>
      </p:sp>
      <p:sp>
        <p:nvSpPr>
          <p:cNvPr id="3" name="コンテンツ プレースホルダー 2">
            <a:extLst>
              <a:ext uri="{FF2B5EF4-FFF2-40B4-BE49-F238E27FC236}">
                <a16:creationId xmlns:a16="http://schemas.microsoft.com/office/drawing/2014/main" id="{38185BE3-063D-9FEC-4C97-C072D8A4D791}"/>
              </a:ext>
            </a:extLst>
          </p:cNvPr>
          <p:cNvSpPr>
            <a:spLocks noGrp="1"/>
          </p:cNvSpPr>
          <p:nvPr>
            <p:ph idx="1"/>
          </p:nvPr>
        </p:nvSpPr>
        <p:spPr/>
        <p:txBody>
          <a:bodyPr>
            <a:normAutofit fontScale="77500" lnSpcReduction="20000"/>
          </a:bodyPr>
          <a:lstStyle/>
          <a:p>
            <a:pPr marL="0" indent="0">
              <a:buNone/>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2023</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年</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10</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月に明らかになった、</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西日本の子会社である</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マーケティングアクト</a:t>
            </a:r>
            <a:r>
              <a:rPr kumimoji="1" lang="en-US" altLang="ja-JP" dirty="0" err="1">
                <a:latin typeface="VL Pゴシック" panose="020B0503000203020207" pitchFamily="50" charset="-128"/>
                <a:ea typeface="VL Pゴシック" panose="020B0503000203020207" pitchFamily="50" charset="-128"/>
                <a:cs typeface="VL Pゴシック" panose="020B0503000203020207" pitchFamily="50" charset="-128"/>
              </a:rPr>
              <a:t>ProCX</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による情報漏洩について、何が起こったのか</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何が問題だったのか</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どのように対応するのが良いのか、などをディスカッションしたほうが良いと思い、この場を設けました。</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Ø"/>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2023-10-17</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　</a:t>
            </a:r>
            <a:r>
              <a:rPr kumimoji="1" lang="en-US" altLang="ja-JP" dirty="0" err="1">
                <a:latin typeface="VL Pゴシック" panose="020B0503000203020207" pitchFamily="50" charset="-128"/>
                <a:ea typeface="VL Pゴシック" panose="020B0503000203020207" pitchFamily="50" charset="-128"/>
                <a:cs typeface="VL Pゴシック" panose="020B0503000203020207" pitchFamily="50" charset="-128"/>
              </a:rPr>
              <a:t>ProCX</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BS</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 による公表</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Ø"/>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2"/>
              </a:rPr>
              <a:t>https://www.ntt-west.co.jp/news/2310/231017a.html</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Ø"/>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2024-01-24</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　個人情報保護委員会による、勧告及び指導等の実施</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Ø"/>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株式会社</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マーケティングアクト</a:t>
            </a:r>
            <a:r>
              <a:rPr kumimoji="1" lang="en-US" altLang="ja-JP" dirty="0" err="1">
                <a:latin typeface="VL Pゴシック" panose="020B0503000203020207" pitchFamily="50" charset="-128"/>
                <a:ea typeface="VL Pゴシック" panose="020B0503000203020207" pitchFamily="50" charset="-128"/>
                <a:cs typeface="VL Pゴシック" panose="020B0503000203020207" pitchFamily="50" charset="-128"/>
              </a:rPr>
              <a:t>ProCX</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及び</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ビジネスソリューションズ株式会社に対する個人情報の保護に関する法律に基づく行政上の対応について</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2">
              <a:buFont typeface="Wingdings" panose="05000000000000000000" pitchFamily="2" charset="2"/>
              <a:buChar char="Ø"/>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3"/>
              </a:rPr>
              <a:t>https://www.ppc.go.jp/news/press/2023/240124_houdou/</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2">
              <a:buFont typeface="Wingdings" panose="05000000000000000000" pitchFamily="2" charset="2"/>
              <a:buChar char="Ø"/>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報道発表資料</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 </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4"/>
              </a:rPr>
              <a:t>https://www.ppc.go.jp/files/pdf/240124_houdou.pdf</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Ø"/>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2024-02-09</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　総務省による、電気通信事業者法及び</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法に基づき、</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西日本を行政指導</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ü"/>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西日本電信電話株式会社に対する行政指導</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2">
              <a:buFont typeface="Arial" panose="020B0604020202020204" pitchFamily="34" charset="0"/>
              <a:buChar char="•"/>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5"/>
              </a:rPr>
              <a:t>https://www.soumu.go.jp/menu_news/s-news/01kiban18_01000221.html</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2">
              <a:buFont typeface="Arial" panose="020B0604020202020204" pitchFamily="34" charset="0"/>
              <a:buChar char="•"/>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措置内容等：　</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6"/>
              </a:rPr>
              <a:t>https://www.soumu.go.jp/main_content/000928018.pdf</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Ø"/>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2024-02-29</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　お客様情報不正持ち出しを踏まえた</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西日本グループの情報セキュリティ強化に向けた取り組みについて</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Ø"/>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7"/>
              </a:rPr>
              <a:t>https://www.ntt-west.co.jp/news/2402/240229a.html</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日経</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XTECH</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の「</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NTT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西子会社の内部不正問題を人ごとにしないで、「調査報告書」から学べる教訓」と同じような意図です。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Ø"/>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8"/>
              </a:rPr>
              <a:t>https://xtech.nikkei.com/atcl/nxt/column/18/00138/030501482/</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pic>
        <p:nvPicPr>
          <p:cNvPr id="5" name="図 4">
            <a:extLst>
              <a:ext uri="{FF2B5EF4-FFF2-40B4-BE49-F238E27FC236}">
                <a16:creationId xmlns:a16="http://schemas.microsoft.com/office/drawing/2014/main" id="{E4F118A2-7C95-A77B-366E-0B3B08ECB447}"/>
              </a:ext>
            </a:extLst>
          </p:cNvPr>
          <p:cNvPicPr>
            <a:picLocks noChangeAspect="1"/>
          </p:cNvPicPr>
          <p:nvPr/>
        </p:nvPicPr>
        <p:blipFill>
          <a:blip r:embed="rId9"/>
          <a:stretch>
            <a:fillRect/>
          </a:stretch>
        </p:blipFill>
        <p:spPr>
          <a:xfrm>
            <a:off x="9060917" y="5729663"/>
            <a:ext cx="1412564" cy="104147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0D426C3A-427F-6E5D-E0ED-46FE9AE0194F}"/>
              </a:ext>
            </a:extLst>
          </p:cNvPr>
          <p:cNvPicPr>
            <a:picLocks noChangeAspect="1"/>
          </p:cNvPicPr>
          <p:nvPr/>
        </p:nvPicPr>
        <p:blipFill>
          <a:blip r:embed="rId10"/>
          <a:stretch>
            <a:fillRect/>
          </a:stretch>
        </p:blipFill>
        <p:spPr>
          <a:xfrm>
            <a:off x="7900478" y="3847925"/>
            <a:ext cx="1412564" cy="573073"/>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0219EB6F-8F01-C3CC-34E6-97A57446B10F}"/>
              </a:ext>
            </a:extLst>
          </p:cNvPr>
          <p:cNvPicPr>
            <a:picLocks noChangeAspect="1"/>
          </p:cNvPicPr>
          <p:nvPr/>
        </p:nvPicPr>
        <p:blipFill>
          <a:blip r:embed="rId11"/>
          <a:stretch>
            <a:fillRect/>
          </a:stretch>
        </p:blipFill>
        <p:spPr>
          <a:xfrm>
            <a:off x="9417950" y="3847925"/>
            <a:ext cx="848022" cy="573073"/>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45ADABE5-D22A-5972-8730-45D38AAF8DB4}"/>
              </a:ext>
            </a:extLst>
          </p:cNvPr>
          <p:cNvPicPr>
            <a:picLocks noChangeAspect="1"/>
          </p:cNvPicPr>
          <p:nvPr/>
        </p:nvPicPr>
        <p:blipFill>
          <a:blip r:embed="rId12"/>
          <a:stretch>
            <a:fillRect/>
          </a:stretch>
        </p:blipFill>
        <p:spPr>
          <a:xfrm>
            <a:off x="9417950" y="2936174"/>
            <a:ext cx="1085042" cy="696914"/>
          </a:xfrm>
          <a:prstGeom prst="rect">
            <a:avLst/>
          </a:prstGeom>
          <a:ln>
            <a:noFill/>
          </a:ln>
          <a:effectLst>
            <a:outerShdw blurRad="292100" dist="139700" dir="2700000" algn="tl" rotWithShape="0">
              <a:srgbClr val="333333">
                <a:alpha val="65000"/>
              </a:srgbClr>
            </a:outerShdw>
          </a:effectLst>
        </p:spPr>
      </p:pic>
      <p:pic>
        <p:nvPicPr>
          <p:cNvPr id="13" name="図 12">
            <a:extLst>
              <a:ext uri="{FF2B5EF4-FFF2-40B4-BE49-F238E27FC236}">
                <a16:creationId xmlns:a16="http://schemas.microsoft.com/office/drawing/2014/main" id="{84D4C1D6-E367-2D2A-4F41-572968CA8C1B}"/>
              </a:ext>
            </a:extLst>
          </p:cNvPr>
          <p:cNvPicPr>
            <a:picLocks noChangeAspect="1"/>
          </p:cNvPicPr>
          <p:nvPr/>
        </p:nvPicPr>
        <p:blipFill>
          <a:blip r:embed="rId13"/>
          <a:stretch>
            <a:fillRect/>
          </a:stretch>
        </p:blipFill>
        <p:spPr>
          <a:xfrm>
            <a:off x="10597803" y="2949066"/>
            <a:ext cx="1306157" cy="68402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63370C5D-0AFA-40B5-AE40-AFB45A258599}"/>
              </a:ext>
            </a:extLst>
          </p:cNvPr>
          <p:cNvPicPr>
            <a:picLocks noChangeAspect="1"/>
          </p:cNvPicPr>
          <p:nvPr/>
        </p:nvPicPr>
        <p:blipFill>
          <a:blip r:embed="rId14"/>
          <a:stretch>
            <a:fillRect/>
          </a:stretch>
        </p:blipFill>
        <p:spPr>
          <a:xfrm>
            <a:off x="7900477" y="1798887"/>
            <a:ext cx="1245472" cy="846880"/>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68D3650B-973E-5472-F138-D9FB85B5A474}"/>
              </a:ext>
            </a:extLst>
          </p:cNvPr>
          <p:cNvPicPr>
            <a:picLocks noChangeAspect="1"/>
          </p:cNvPicPr>
          <p:nvPr/>
        </p:nvPicPr>
        <p:blipFill>
          <a:blip r:embed="rId15"/>
          <a:stretch>
            <a:fillRect/>
          </a:stretch>
        </p:blipFill>
        <p:spPr>
          <a:xfrm>
            <a:off x="9980199" y="4787725"/>
            <a:ext cx="848022" cy="5977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3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0B888C1-A1F5-8B93-3FB0-533E67EC4B8A}"/>
              </a:ext>
            </a:extLst>
          </p:cNvPr>
          <p:cNvSpPr>
            <a:spLocks noGrp="1"/>
          </p:cNvSpPr>
          <p:nvPr>
            <p:ph type="title"/>
          </p:nvPr>
        </p:nvSpPr>
        <p:spPr/>
        <p:txBody>
          <a:bodyPr>
            <a:noAutofit/>
          </a:bodyPr>
          <a:lstStyle/>
          <a:p>
            <a:r>
              <a:rPr lang="ja-JP" altLang="en-US" sz="4400" dirty="0"/>
              <a:t>総務省による</a:t>
            </a:r>
            <a:br>
              <a:rPr lang="en-US" altLang="ja-JP" sz="4400" dirty="0"/>
            </a:br>
            <a:r>
              <a:rPr lang="ja-JP" altLang="en-US" sz="4400" dirty="0"/>
              <a:t>個人データの取扱いの委託先の適切な</a:t>
            </a:r>
            <a:br>
              <a:rPr lang="en-US" altLang="ja-JP" sz="4400" dirty="0"/>
            </a:br>
            <a:r>
              <a:rPr lang="ja-JP" altLang="en-US" sz="4400" dirty="0"/>
              <a:t>監督について（指導）</a:t>
            </a:r>
          </a:p>
        </p:txBody>
      </p:sp>
      <p:sp>
        <p:nvSpPr>
          <p:cNvPr id="6" name="テキスト プレースホルダー 5">
            <a:extLst>
              <a:ext uri="{FF2B5EF4-FFF2-40B4-BE49-F238E27FC236}">
                <a16:creationId xmlns:a16="http://schemas.microsoft.com/office/drawing/2014/main" id="{C8100610-42FB-B003-ED30-18FFFC488525}"/>
              </a:ext>
            </a:extLst>
          </p:cNvPr>
          <p:cNvSpPr>
            <a:spLocks noGrp="1"/>
          </p:cNvSpPr>
          <p:nvPr>
            <p:ph type="body" idx="1"/>
          </p:nvPr>
        </p:nvSpPr>
        <p:spPr/>
        <p:txBody>
          <a:bodyPr/>
          <a:lstStyle/>
          <a:p>
            <a:r>
              <a:rPr lang="en-US" altLang="ja-JP" dirty="0"/>
              <a:t>https://www.soumu.go.jp/main_content/000928018.pdf</a:t>
            </a:r>
            <a:endParaRPr lang="ja-JP" altLang="en-US" dirty="0"/>
          </a:p>
        </p:txBody>
      </p:sp>
    </p:spTree>
    <p:extLst>
      <p:ext uri="{BB962C8B-B14F-4D97-AF65-F5344CB8AC3E}">
        <p14:creationId xmlns:p14="http://schemas.microsoft.com/office/powerpoint/2010/main" val="3088050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B545053-62EF-A602-162B-211F69708FA1}"/>
              </a:ext>
            </a:extLst>
          </p:cNvPr>
          <p:cNvSpPr>
            <a:spLocks noGrp="1"/>
          </p:cNvSpPr>
          <p:nvPr>
            <p:ph type="title"/>
          </p:nvPr>
        </p:nvSpPr>
        <p:spPr/>
        <p:txBody>
          <a:bodyPr/>
          <a:lstStyle/>
          <a:p>
            <a:endParaRPr lang="ja-JP" altLang="en-US"/>
          </a:p>
        </p:txBody>
      </p:sp>
      <p:pic>
        <p:nvPicPr>
          <p:cNvPr id="8" name="コンテンツ プレースホルダー 7">
            <a:extLst>
              <a:ext uri="{FF2B5EF4-FFF2-40B4-BE49-F238E27FC236}">
                <a16:creationId xmlns:a16="http://schemas.microsoft.com/office/drawing/2014/main" id="{71392221-3544-AD2D-D19C-9F1572FDA747}"/>
              </a:ext>
            </a:extLst>
          </p:cNvPr>
          <p:cNvPicPr>
            <a:picLocks noGrp="1" noChangeAspect="1"/>
          </p:cNvPicPr>
          <p:nvPr>
            <p:ph sz="half" idx="1"/>
          </p:nvPr>
        </p:nvPicPr>
        <p:blipFill>
          <a:blip r:embed="rId2"/>
          <a:stretch>
            <a:fillRect/>
          </a:stretch>
        </p:blipFill>
        <p:spPr>
          <a:xfrm>
            <a:off x="1360723" y="1225550"/>
            <a:ext cx="3496792" cy="5006975"/>
          </a:xfrm>
        </p:spPr>
      </p:pic>
      <p:sp>
        <p:nvSpPr>
          <p:cNvPr id="6" name="コンテンツ プレースホルダー 5">
            <a:extLst>
              <a:ext uri="{FF2B5EF4-FFF2-40B4-BE49-F238E27FC236}">
                <a16:creationId xmlns:a16="http://schemas.microsoft.com/office/drawing/2014/main" id="{D572B59B-8855-0E40-46F0-73202B5B2CAF}"/>
              </a:ext>
            </a:extLst>
          </p:cNvPr>
          <p:cNvSpPr>
            <a:spLocks noGrp="1"/>
          </p:cNvSpPr>
          <p:nvPr>
            <p:ph sz="half" idx="2"/>
          </p:nvPr>
        </p:nvSpPr>
        <p:spPr/>
        <p:txBody>
          <a:bodyPr/>
          <a:lstStyle/>
          <a:p>
            <a:pPr marL="0" indent="0">
              <a:buNone/>
            </a:pPr>
            <a:r>
              <a:rPr lang="ja-JP" altLang="en-US" dirty="0"/>
              <a:t>比較的あっさりした感じ</a:t>
            </a:r>
            <a:endParaRPr lang="en-US" altLang="ja-JP" dirty="0"/>
          </a:p>
          <a:p>
            <a:r>
              <a:rPr lang="ja-JP" altLang="en-US" dirty="0"/>
              <a:t>事業法第</a:t>
            </a:r>
            <a:r>
              <a:rPr lang="en-US" altLang="ja-JP" dirty="0"/>
              <a:t>1</a:t>
            </a:r>
            <a:r>
              <a:rPr lang="ja-JP" altLang="en-US" dirty="0"/>
              <a:t>条、及び、</a:t>
            </a:r>
            <a:r>
              <a:rPr lang="en-US" altLang="ja-JP" dirty="0"/>
              <a:t>NTT</a:t>
            </a:r>
            <a:r>
              <a:rPr lang="ja-JP" altLang="en-US" dirty="0"/>
              <a:t>法第</a:t>
            </a:r>
            <a:r>
              <a:rPr lang="en-US" altLang="ja-JP" dirty="0"/>
              <a:t>1</a:t>
            </a:r>
            <a:r>
              <a:rPr lang="ja-JP" altLang="en-US" dirty="0"/>
              <a:t>条第</a:t>
            </a:r>
            <a:r>
              <a:rPr lang="en-US" altLang="ja-JP" dirty="0"/>
              <a:t>2</a:t>
            </a:r>
            <a:r>
              <a:rPr lang="ja-JP" altLang="en-US" dirty="0"/>
              <a:t>項及び第</a:t>
            </a:r>
            <a:r>
              <a:rPr lang="en-US" altLang="ja-JP" dirty="0"/>
              <a:t>3</a:t>
            </a:r>
            <a:r>
              <a:rPr lang="ja-JP" altLang="en-US" dirty="0"/>
              <a:t>条</a:t>
            </a:r>
          </a:p>
          <a:p>
            <a:pPr lvl="1"/>
            <a:r>
              <a:rPr lang="ja-JP" altLang="en-US" dirty="0"/>
              <a:t>電気通信事業における個人情報等の保護に関するガイドラインに抵触</a:t>
            </a:r>
            <a:endParaRPr lang="en-US" altLang="ja-JP" dirty="0"/>
          </a:p>
          <a:p>
            <a:pPr lvl="1"/>
            <a:r>
              <a:rPr lang="en-US" altLang="ja-JP" dirty="0"/>
              <a:t>NTT</a:t>
            </a:r>
            <a:r>
              <a:rPr lang="ja-JP" altLang="en-US" dirty="0"/>
              <a:t>法の目的に鑑みれば、地域電気通信事業の経営の適切な実施への配慮が不十分</a:t>
            </a:r>
            <a:endParaRPr lang="en-US" altLang="ja-JP" dirty="0"/>
          </a:p>
          <a:p>
            <a:r>
              <a:rPr lang="ja-JP" altLang="en-US" dirty="0"/>
              <a:t>指摘事項</a:t>
            </a:r>
            <a:endParaRPr lang="en-US" altLang="ja-JP" dirty="0"/>
          </a:p>
          <a:p>
            <a:pPr lvl="1"/>
            <a:r>
              <a:rPr lang="ja-JP" altLang="en-US" dirty="0"/>
              <a:t>今後、このような事案が再発しないよう、同報告から少なくとも１年間は、四半期に一度、今後の取組状況について定期的に報告されたい。</a:t>
            </a:r>
            <a:endParaRPr lang="en-US" altLang="ja-JP" dirty="0"/>
          </a:p>
          <a:p>
            <a:pPr lvl="1"/>
            <a:r>
              <a:rPr lang="ja-JP" altLang="en-US" dirty="0"/>
              <a:t>なお、今後新たな懸念が生じた場合等には、追加的な措置を実施する可能性がある旨を御承知おき願いたい。</a:t>
            </a:r>
            <a:endParaRPr lang="en-US" altLang="ja-JP" dirty="0"/>
          </a:p>
        </p:txBody>
      </p:sp>
    </p:spTree>
    <p:extLst>
      <p:ext uri="{BB962C8B-B14F-4D97-AF65-F5344CB8AC3E}">
        <p14:creationId xmlns:p14="http://schemas.microsoft.com/office/powerpoint/2010/main" val="268881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0547CD-E671-A639-CB5B-41255D76FD79}"/>
              </a:ext>
            </a:extLst>
          </p:cNvPr>
          <p:cNvSpPr>
            <a:spLocks noGrp="1"/>
          </p:cNvSpPr>
          <p:nvPr>
            <p:ph type="title"/>
          </p:nvPr>
        </p:nvSpPr>
        <p:spPr/>
        <p:txBody>
          <a:bodyPr>
            <a:normAutofit/>
          </a:bodyPr>
          <a:lstStyle/>
          <a:p>
            <a:r>
              <a:rPr lang="en-US" altLang="ja-JP" sz="6600" dirty="0"/>
              <a:t>NTT</a:t>
            </a:r>
            <a:r>
              <a:rPr lang="ja-JP" altLang="en-US" sz="6600" dirty="0"/>
              <a:t>西日本のレポートを読む</a:t>
            </a:r>
          </a:p>
        </p:txBody>
      </p:sp>
      <p:sp>
        <p:nvSpPr>
          <p:cNvPr id="5" name="テキスト プレースホルダー 4">
            <a:extLst>
              <a:ext uri="{FF2B5EF4-FFF2-40B4-BE49-F238E27FC236}">
                <a16:creationId xmlns:a16="http://schemas.microsoft.com/office/drawing/2014/main" id="{1BF55367-6FB8-BBFD-67BE-18FEA89A5B83}"/>
              </a:ext>
            </a:extLst>
          </p:cNvPr>
          <p:cNvSpPr>
            <a:spLocks noGrp="1"/>
          </p:cNvSpPr>
          <p:nvPr>
            <p:ph type="body" idx="1"/>
          </p:nvPr>
        </p:nvSpPr>
        <p:spPr/>
        <p:txBody>
          <a:bodyPr/>
          <a:lstStyle/>
          <a:p>
            <a:r>
              <a:rPr lang="ja-JP" altLang="en-US" dirty="0"/>
              <a:t>「お客さま情報の不正持ち出しを踏まえた </a:t>
            </a:r>
            <a:r>
              <a:rPr lang="en-US" altLang="ja-JP" dirty="0"/>
              <a:t>NTT</a:t>
            </a:r>
            <a:r>
              <a:rPr lang="ja-JP" altLang="en-US" dirty="0"/>
              <a:t>西日本グループの情報セキュリティ 強化に向けた取組みについて」</a:t>
            </a:r>
          </a:p>
        </p:txBody>
      </p:sp>
    </p:spTree>
    <p:extLst>
      <p:ext uri="{BB962C8B-B14F-4D97-AF65-F5344CB8AC3E}">
        <p14:creationId xmlns:p14="http://schemas.microsoft.com/office/powerpoint/2010/main" val="2442816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D379A-F8F7-B317-AABC-5DF788597ACE}"/>
              </a:ext>
            </a:extLst>
          </p:cNvPr>
          <p:cNvSpPr>
            <a:spLocks noGrp="1"/>
          </p:cNvSpPr>
          <p:nvPr>
            <p:ph type="title"/>
          </p:nvPr>
        </p:nvSpPr>
        <p:spPr/>
        <p:txBody>
          <a:bodyPr/>
          <a:lstStyle/>
          <a:p>
            <a:endParaRPr kumimoji="1" lang="ja-JP" altLang="en-US" dirty="0"/>
          </a:p>
        </p:txBody>
      </p:sp>
      <p:sp>
        <p:nvSpPr>
          <p:cNvPr id="4" name="コンテンツ プレースホルダー 3">
            <a:extLst>
              <a:ext uri="{FF2B5EF4-FFF2-40B4-BE49-F238E27FC236}">
                <a16:creationId xmlns:a16="http://schemas.microsoft.com/office/drawing/2014/main" id="{433C8AFD-FA71-25C5-9A19-9FC128A8D71F}"/>
              </a:ext>
            </a:extLst>
          </p:cNvPr>
          <p:cNvSpPr>
            <a:spLocks noGrp="1"/>
          </p:cNvSpPr>
          <p:nvPr>
            <p:ph sz="half" idx="2"/>
          </p:nvPr>
        </p:nvSpPr>
        <p:spPr/>
        <p:txBody>
          <a:bodyPr/>
          <a:lstStyle/>
          <a:p>
            <a:r>
              <a:rPr kumimoji="1" lang="ja-JP" altLang="en-US" dirty="0"/>
              <a:t>発信者</a:t>
            </a:r>
            <a:endParaRPr kumimoji="1" lang="en-US" altLang="ja-JP" dirty="0"/>
          </a:p>
          <a:p>
            <a:pPr lvl="1"/>
            <a:r>
              <a:rPr kumimoji="1" lang="ja-JP" altLang="en-US" dirty="0"/>
              <a:t>グループのガバナンスとしてという扱いのため、</a:t>
            </a:r>
            <a:r>
              <a:rPr kumimoji="1" lang="en-US" altLang="ja-JP" dirty="0"/>
              <a:t>NTT</a:t>
            </a:r>
            <a:r>
              <a:rPr kumimoji="1" lang="ja-JP" altLang="en-US" dirty="0"/>
              <a:t>ビジネスソリューションズだけではなく、被害のあった</a:t>
            </a:r>
            <a:r>
              <a:rPr kumimoji="1" lang="en-US" altLang="ja-JP" dirty="0"/>
              <a:t>NTT</a:t>
            </a:r>
            <a:r>
              <a:rPr kumimoji="1" lang="ja-JP" altLang="en-US" dirty="0"/>
              <a:t>マーケティングアクト</a:t>
            </a:r>
            <a:r>
              <a:rPr kumimoji="1" lang="en-US" altLang="ja-JP" dirty="0" err="1"/>
              <a:t>ProCX</a:t>
            </a:r>
            <a:r>
              <a:rPr kumimoji="1" lang="ja-JP" altLang="en-US" dirty="0"/>
              <a:t>と西日本電信電話株式会社が主体となっている</a:t>
            </a:r>
          </a:p>
          <a:p>
            <a:pPr lvl="2"/>
            <a:r>
              <a:rPr kumimoji="1" lang="ja-JP" altLang="en-US" dirty="0"/>
              <a:t>自組織の場合、何があるとどこまで波及するか、を考えておいた方が良いかもしれない。</a:t>
            </a:r>
          </a:p>
          <a:p>
            <a:pPr lvl="2"/>
            <a:endParaRPr kumimoji="1" lang="ja-JP" altLang="en-US" dirty="0"/>
          </a:p>
        </p:txBody>
      </p:sp>
      <p:pic>
        <p:nvPicPr>
          <p:cNvPr id="5" name="コンテンツ プレースホルダー 7">
            <a:extLst>
              <a:ext uri="{FF2B5EF4-FFF2-40B4-BE49-F238E27FC236}">
                <a16:creationId xmlns:a16="http://schemas.microsoft.com/office/drawing/2014/main" id="{31CEF129-EA8C-4E3A-09E6-26F49A3B02C3}"/>
              </a:ext>
            </a:extLst>
          </p:cNvPr>
          <p:cNvPicPr>
            <a:picLocks noGrp="1" noChangeAspect="1"/>
          </p:cNvPicPr>
          <p:nvPr>
            <p:ph sz="half" idx="1"/>
          </p:nvPr>
        </p:nvPicPr>
        <p:blipFill>
          <a:blip r:embed="rId2"/>
          <a:stretch>
            <a:fillRect/>
          </a:stretch>
        </p:blipFill>
        <p:spPr>
          <a:xfrm>
            <a:off x="182563" y="2070049"/>
            <a:ext cx="5853112" cy="3317977"/>
          </a:xfrm>
        </p:spPr>
      </p:pic>
    </p:spTree>
    <p:extLst>
      <p:ext uri="{BB962C8B-B14F-4D97-AF65-F5344CB8AC3E}">
        <p14:creationId xmlns:p14="http://schemas.microsoft.com/office/powerpoint/2010/main" val="3047060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B3558EE-F074-6DD0-B567-5959252C1DD8}"/>
              </a:ext>
            </a:extLst>
          </p:cNvPr>
          <p:cNvSpPr>
            <a:spLocks noGrp="1"/>
          </p:cNvSpPr>
          <p:nvPr>
            <p:ph type="title"/>
          </p:nvPr>
        </p:nvSpPr>
        <p:spPr/>
        <p:txBody>
          <a:bodyPr>
            <a:normAutofit fontScale="90000"/>
          </a:bodyPr>
          <a:lstStyle/>
          <a:p>
            <a:endParaRPr lang="ja-JP" altLang="en-US"/>
          </a:p>
        </p:txBody>
      </p:sp>
      <p:sp>
        <p:nvSpPr>
          <p:cNvPr id="6" name="コンテンツ プレースホルダー 5">
            <a:extLst>
              <a:ext uri="{FF2B5EF4-FFF2-40B4-BE49-F238E27FC236}">
                <a16:creationId xmlns:a16="http://schemas.microsoft.com/office/drawing/2014/main" id="{3F07F36E-C37C-719A-C7A2-792262A6CF39}"/>
              </a:ext>
            </a:extLst>
          </p:cNvPr>
          <p:cNvSpPr>
            <a:spLocks noGrp="1"/>
          </p:cNvSpPr>
          <p:nvPr>
            <p:ph idx="1"/>
          </p:nvPr>
        </p:nvSpPr>
        <p:spPr/>
        <p:txBody>
          <a:bodyPr/>
          <a:lstStyle/>
          <a:p>
            <a:endParaRPr lang="ja-JP" altLang="en-US"/>
          </a:p>
        </p:txBody>
      </p:sp>
      <p:pic>
        <p:nvPicPr>
          <p:cNvPr id="8" name="図 7">
            <a:extLst>
              <a:ext uri="{FF2B5EF4-FFF2-40B4-BE49-F238E27FC236}">
                <a16:creationId xmlns:a16="http://schemas.microsoft.com/office/drawing/2014/main" id="{9A115F32-F0B5-A7CB-FCF7-6B2A73B77820}"/>
              </a:ext>
            </a:extLst>
          </p:cNvPr>
          <p:cNvPicPr>
            <a:picLocks noChangeAspect="1"/>
          </p:cNvPicPr>
          <p:nvPr/>
        </p:nvPicPr>
        <p:blipFill>
          <a:blip r:embed="rId2"/>
          <a:stretch>
            <a:fillRect/>
          </a:stretch>
        </p:blipFill>
        <p:spPr>
          <a:xfrm>
            <a:off x="183019" y="1098958"/>
            <a:ext cx="6721119" cy="3801160"/>
          </a:xfrm>
          <a:prstGeom prst="rect">
            <a:avLst/>
          </a:prstGeom>
        </p:spPr>
      </p:pic>
      <p:pic>
        <p:nvPicPr>
          <p:cNvPr id="10" name="図 9">
            <a:extLst>
              <a:ext uri="{FF2B5EF4-FFF2-40B4-BE49-F238E27FC236}">
                <a16:creationId xmlns:a16="http://schemas.microsoft.com/office/drawing/2014/main" id="{76F15460-C78C-3430-8BF9-A0619648EDD4}"/>
              </a:ext>
            </a:extLst>
          </p:cNvPr>
          <p:cNvPicPr>
            <a:picLocks noChangeAspect="1"/>
          </p:cNvPicPr>
          <p:nvPr/>
        </p:nvPicPr>
        <p:blipFill>
          <a:blip r:embed="rId3"/>
          <a:stretch>
            <a:fillRect/>
          </a:stretch>
        </p:blipFill>
        <p:spPr>
          <a:xfrm>
            <a:off x="6904138" y="3443545"/>
            <a:ext cx="4886890" cy="2764301"/>
          </a:xfrm>
          <a:prstGeom prst="rect">
            <a:avLst/>
          </a:prstGeom>
        </p:spPr>
      </p:pic>
    </p:spTree>
    <p:extLst>
      <p:ext uri="{BB962C8B-B14F-4D97-AF65-F5344CB8AC3E}">
        <p14:creationId xmlns:p14="http://schemas.microsoft.com/office/powerpoint/2010/main" val="129912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A86E653-40AE-78A6-0E4F-FA34EFE4ECED}"/>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902067E7-A61D-6437-6CCF-A3AF14D8CE2D}"/>
              </a:ext>
            </a:extLst>
          </p:cNvPr>
          <p:cNvPicPr>
            <a:picLocks noGrp="1" noChangeAspect="1"/>
          </p:cNvPicPr>
          <p:nvPr>
            <p:ph idx="1"/>
          </p:nvPr>
        </p:nvPicPr>
        <p:blipFill>
          <a:blip r:embed="rId2"/>
          <a:stretch>
            <a:fillRect/>
          </a:stretch>
        </p:blipFill>
        <p:spPr>
          <a:xfrm>
            <a:off x="1724210" y="1227138"/>
            <a:ext cx="8803905" cy="4979987"/>
          </a:xfrm>
        </p:spPr>
      </p:pic>
    </p:spTree>
    <p:extLst>
      <p:ext uri="{BB962C8B-B14F-4D97-AF65-F5344CB8AC3E}">
        <p14:creationId xmlns:p14="http://schemas.microsoft.com/office/powerpoint/2010/main" val="72662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DA6E93E-BD9F-342A-6F3C-D357949FE2FE}"/>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9A4BF802-9C66-7F86-61DB-BA272EE602CA}"/>
              </a:ext>
            </a:extLst>
          </p:cNvPr>
          <p:cNvPicPr>
            <a:picLocks noGrp="1" noChangeAspect="1"/>
          </p:cNvPicPr>
          <p:nvPr>
            <p:ph idx="1"/>
          </p:nvPr>
        </p:nvPicPr>
        <p:blipFill>
          <a:blip r:embed="rId2"/>
          <a:stretch>
            <a:fillRect/>
          </a:stretch>
        </p:blipFill>
        <p:spPr>
          <a:xfrm>
            <a:off x="1732056" y="1227138"/>
            <a:ext cx="8788212" cy="4979987"/>
          </a:xfrm>
        </p:spPr>
      </p:pic>
    </p:spTree>
    <p:extLst>
      <p:ext uri="{BB962C8B-B14F-4D97-AF65-F5344CB8AC3E}">
        <p14:creationId xmlns:p14="http://schemas.microsoft.com/office/powerpoint/2010/main" val="3179978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4B9C22D-9B83-7D16-C747-32FF20CEB4AE}"/>
              </a:ext>
            </a:extLst>
          </p:cNvPr>
          <p:cNvSpPr>
            <a:spLocks noGrp="1"/>
          </p:cNvSpPr>
          <p:nvPr>
            <p:ph type="title"/>
          </p:nvPr>
        </p:nvSpPr>
        <p:spPr/>
        <p:txBody>
          <a:bodyPr>
            <a:normAutofit fontScale="90000"/>
          </a:bodyPr>
          <a:lstStyle/>
          <a:p>
            <a:endParaRPr lang="ja-JP" altLang="en-US"/>
          </a:p>
        </p:txBody>
      </p:sp>
      <p:sp>
        <p:nvSpPr>
          <p:cNvPr id="7" name="コンテンツ プレースホルダー 6">
            <a:extLst>
              <a:ext uri="{FF2B5EF4-FFF2-40B4-BE49-F238E27FC236}">
                <a16:creationId xmlns:a16="http://schemas.microsoft.com/office/drawing/2014/main" id="{8392745C-94B8-53B1-C468-7B5A5E12ACEB}"/>
              </a:ext>
            </a:extLst>
          </p:cNvPr>
          <p:cNvSpPr>
            <a:spLocks noGrp="1"/>
          </p:cNvSpPr>
          <p:nvPr>
            <p:ph idx="1"/>
          </p:nvPr>
        </p:nvSpPr>
        <p:spPr/>
        <p:txBody>
          <a:bodyPr/>
          <a:lstStyle/>
          <a:p>
            <a:endParaRPr lang="ja-JP" altLang="en-US"/>
          </a:p>
        </p:txBody>
      </p:sp>
      <p:pic>
        <p:nvPicPr>
          <p:cNvPr id="6" name="図 5">
            <a:extLst>
              <a:ext uri="{FF2B5EF4-FFF2-40B4-BE49-F238E27FC236}">
                <a16:creationId xmlns:a16="http://schemas.microsoft.com/office/drawing/2014/main" id="{F8719E44-061A-78FD-3CF9-FE0C324773EB}"/>
              </a:ext>
            </a:extLst>
          </p:cNvPr>
          <p:cNvPicPr>
            <a:picLocks noChangeAspect="1"/>
          </p:cNvPicPr>
          <p:nvPr/>
        </p:nvPicPr>
        <p:blipFill>
          <a:blip r:embed="rId2"/>
          <a:stretch>
            <a:fillRect/>
          </a:stretch>
        </p:blipFill>
        <p:spPr>
          <a:xfrm>
            <a:off x="3588954" y="1224793"/>
            <a:ext cx="5479773" cy="3103927"/>
          </a:xfrm>
          <a:prstGeom prst="rect">
            <a:avLst/>
          </a:prstGeom>
        </p:spPr>
      </p:pic>
      <p:pic>
        <p:nvPicPr>
          <p:cNvPr id="8" name="図 7">
            <a:extLst>
              <a:ext uri="{FF2B5EF4-FFF2-40B4-BE49-F238E27FC236}">
                <a16:creationId xmlns:a16="http://schemas.microsoft.com/office/drawing/2014/main" id="{CB2871AA-F720-2610-E76E-81947B586EBC}"/>
              </a:ext>
            </a:extLst>
          </p:cNvPr>
          <p:cNvPicPr>
            <a:picLocks noChangeAspect="1"/>
          </p:cNvPicPr>
          <p:nvPr/>
        </p:nvPicPr>
        <p:blipFill>
          <a:blip r:embed="rId3"/>
          <a:stretch>
            <a:fillRect/>
          </a:stretch>
        </p:blipFill>
        <p:spPr>
          <a:xfrm>
            <a:off x="3485112" y="2600587"/>
            <a:ext cx="5955861" cy="3372374"/>
          </a:xfrm>
          <a:prstGeom prst="rect">
            <a:avLst/>
          </a:prstGeom>
        </p:spPr>
      </p:pic>
    </p:spTree>
    <p:extLst>
      <p:ext uri="{BB962C8B-B14F-4D97-AF65-F5344CB8AC3E}">
        <p14:creationId xmlns:p14="http://schemas.microsoft.com/office/powerpoint/2010/main" val="11946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94B6666-885F-6498-427D-36F02C904C6B}"/>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DB635BF9-5B14-0D2E-B54D-D510BB5F7E42}"/>
              </a:ext>
            </a:extLst>
          </p:cNvPr>
          <p:cNvPicPr>
            <a:picLocks noGrp="1" noChangeAspect="1"/>
          </p:cNvPicPr>
          <p:nvPr>
            <p:ph idx="1"/>
          </p:nvPr>
        </p:nvPicPr>
        <p:blipFill>
          <a:blip r:embed="rId2"/>
          <a:stretch>
            <a:fillRect/>
          </a:stretch>
        </p:blipFill>
        <p:spPr>
          <a:xfrm>
            <a:off x="1715513" y="1227138"/>
            <a:ext cx="8821299" cy="4979987"/>
          </a:xfrm>
        </p:spPr>
      </p:pic>
    </p:spTree>
    <p:extLst>
      <p:ext uri="{BB962C8B-B14F-4D97-AF65-F5344CB8AC3E}">
        <p14:creationId xmlns:p14="http://schemas.microsoft.com/office/powerpoint/2010/main" val="1903453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566C15A-87A6-25A7-15D5-C8F6C4816041}"/>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5BD7072F-9C17-A8FF-B83A-7DFC310EE4A2}"/>
              </a:ext>
            </a:extLst>
          </p:cNvPr>
          <p:cNvPicPr>
            <a:picLocks noGrp="1" noChangeAspect="1"/>
          </p:cNvPicPr>
          <p:nvPr>
            <p:ph idx="1"/>
          </p:nvPr>
        </p:nvPicPr>
        <p:blipFill>
          <a:blip r:embed="rId2"/>
          <a:stretch>
            <a:fillRect/>
          </a:stretch>
        </p:blipFill>
        <p:spPr>
          <a:xfrm>
            <a:off x="1724210" y="1227138"/>
            <a:ext cx="8803905" cy="4979987"/>
          </a:xfrm>
        </p:spPr>
      </p:pic>
    </p:spTree>
    <p:extLst>
      <p:ext uri="{BB962C8B-B14F-4D97-AF65-F5344CB8AC3E}">
        <p14:creationId xmlns:p14="http://schemas.microsoft.com/office/powerpoint/2010/main" val="670312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D59332-B283-D52E-A87F-639648BC3587}"/>
              </a:ext>
            </a:extLst>
          </p:cNvPr>
          <p:cNvSpPr>
            <a:spLocks noGrp="1"/>
          </p:cNvSpPr>
          <p:nvPr>
            <p:ph type="title"/>
          </p:nvPr>
        </p:nvSpPr>
        <p:spPr/>
        <p:txBody>
          <a:bodyPr>
            <a:normAutofit fontScale="90000"/>
          </a:bodyPr>
          <a:lstStyle/>
          <a:p>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脆弱性対応勉強会について</a:t>
            </a:r>
            <a:endPar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sp>
        <p:nvSpPr>
          <p:cNvPr id="3" name="コンテンツ プレースホルダー 2">
            <a:extLst>
              <a:ext uri="{FF2B5EF4-FFF2-40B4-BE49-F238E27FC236}">
                <a16:creationId xmlns:a16="http://schemas.microsoft.com/office/drawing/2014/main" id="{260A1096-041D-811A-BA31-3903864DA8B9}"/>
              </a:ext>
            </a:extLst>
          </p:cNvPr>
          <p:cNvSpPr>
            <a:spLocks noGrp="1"/>
          </p:cNvSpPr>
          <p:nvPr>
            <p:ph idx="1"/>
          </p:nvPr>
        </p:nvSpPr>
        <p:spPr/>
        <p:txBody>
          <a:bodyPr/>
          <a:lstStyle/>
          <a:p>
            <a:pPr marL="0" indent="0">
              <a:buNone/>
            </a:pP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脆弱性対応勉強会は、「オープンなサイバーセキュリティの勉強会」を目指して設立しました。</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参加ルールは以下の通りです。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ü"/>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チャタムハウスルール</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Ø"/>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Ref: </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日本シーサート協会の </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2"/>
              </a:rPr>
              <a:t>[</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hlinkClick r:id="rId2"/>
              </a:rPr>
              <a:t>チャタムハウスルール</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2"/>
              </a:rPr>
              <a:t>(Chatham House Rule)]</a:t>
            </a: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2">
              <a:buFont typeface="Arial" panose="020B0604020202020204" pitchFamily="34" charset="0"/>
              <a:buChar char="•"/>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参加者は会議中に得た情報を自由に使用できるが、その発言者や所属を特定したり、他の</a:t>
            </a:r>
            <a:b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b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参加者を特定したりする情報は伏せなければならない、といったルール</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ü"/>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TLP:2.0</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の適用</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ü"/>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Ref: FIRST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の </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hlinkClick r:id="rId3"/>
              </a:rPr>
              <a:t>[FIRST Standards Definitions and Usage Guidance]</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ü"/>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TLP</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の記載がないものについては、</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TLP:CLEAR</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とみなします。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a:buFont typeface="Wingdings" panose="05000000000000000000" pitchFamily="2" charset="2"/>
              <a:buChar char="ü"/>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なるべく正確な情報をお伝えしますが、正しくない可能性もあります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ü"/>
            </a:pP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信じるか信じないかは、あなた次第</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lvl="1">
              <a:buFont typeface="Wingdings" panose="05000000000000000000" pitchFamily="2" charset="2"/>
              <a:buChar char="ü"/>
            </a:pPr>
            <a:endPar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pic>
        <p:nvPicPr>
          <p:cNvPr id="5" name="図 4">
            <a:extLst>
              <a:ext uri="{FF2B5EF4-FFF2-40B4-BE49-F238E27FC236}">
                <a16:creationId xmlns:a16="http://schemas.microsoft.com/office/drawing/2014/main" id="{3BCE15EB-0666-EF72-7635-3BBC84C0DE67}"/>
              </a:ext>
            </a:extLst>
          </p:cNvPr>
          <p:cNvPicPr>
            <a:picLocks noChangeAspect="1"/>
          </p:cNvPicPr>
          <p:nvPr/>
        </p:nvPicPr>
        <p:blipFill>
          <a:blip r:embed="rId4"/>
          <a:stretch>
            <a:fillRect/>
          </a:stretch>
        </p:blipFill>
        <p:spPr>
          <a:xfrm>
            <a:off x="8346538" y="1795985"/>
            <a:ext cx="3591277" cy="3266029"/>
          </a:xfrm>
          <a:prstGeom prst="rect">
            <a:avLst/>
          </a:prstGeom>
        </p:spPr>
      </p:pic>
      <p:graphicFrame>
        <p:nvGraphicFramePr>
          <p:cNvPr id="6" name="表 5">
            <a:extLst>
              <a:ext uri="{FF2B5EF4-FFF2-40B4-BE49-F238E27FC236}">
                <a16:creationId xmlns:a16="http://schemas.microsoft.com/office/drawing/2014/main" id="{7E3BC776-CD25-5081-F5E3-165BC88F5957}"/>
              </a:ext>
            </a:extLst>
          </p:cNvPr>
          <p:cNvGraphicFramePr>
            <a:graphicFrameLocks noGrp="1"/>
          </p:cNvGraphicFramePr>
          <p:nvPr>
            <p:extLst>
              <p:ext uri="{D42A27DB-BD31-4B8C-83A1-F6EECF244321}">
                <p14:modId xmlns:p14="http://schemas.microsoft.com/office/powerpoint/2010/main" val="543998545"/>
              </p:ext>
            </p:extLst>
          </p:nvPr>
        </p:nvGraphicFramePr>
        <p:xfrm>
          <a:off x="416652" y="5167094"/>
          <a:ext cx="11358696" cy="1584960"/>
        </p:xfrm>
        <a:graphic>
          <a:graphicData uri="http://schemas.openxmlformats.org/drawingml/2006/table">
            <a:tbl>
              <a:tblPr firstRow="1" bandRow="1">
                <a:tableStyleId>{5C22544A-7EE6-4342-B048-85BDC9FD1C3A}</a:tableStyleId>
              </a:tblPr>
              <a:tblGrid>
                <a:gridCol w="1286357">
                  <a:extLst>
                    <a:ext uri="{9D8B030D-6E8A-4147-A177-3AD203B41FA5}">
                      <a16:colId xmlns:a16="http://schemas.microsoft.com/office/drawing/2014/main" val="3872301689"/>
                    </a:ext>
                  </a:extLst>
                </a:gridCol>
                <a:gridCol w="1655706">
                  <a:extLst>
                    <a:ext uri="{9D8B030D-6E8A-4147-A177-3AD203B41FA5}">
                      <a16:colId xmlns:a16="http://schemas.microsoft.com/office/drawing/2014/main" val="718979346"/>
                    </a:ext>
                  </a:extLst>
                </a:gridCol>
                <a:gridCol w="8416633">
                  <a:extLst>
                    <a:ext uri="{9D8B030D-6E8A-4147-A177-3AD203B41FA5}">
                      <a16:colId xmlns:a16="http://schemas.microsoft.com/office/drawing/2014/main" val="19645757"/>
                    </a:ext>
                  </a:extLst>
                </a:gridCol>
              </a:tblGrid>
              <a:tr h="29560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935660242"/>
                  </a:ext>
                </a:extLst>
              </a:tr>
              <a:tr h="279649">
                <a:tc>
                  <a:txBody>
                    <a:bodyPr/>
                    <a:lstStyle/>
                    <a:p>
                      <a:pPr algn="ctr"/>
                      <a:r>
                        <a:rPr kumimoji="1" lang="en-US" altLang="ja-JP" sz="1400" dirty="0">
                          <a:solidFill>
                            <a:srgbClr val="FF2B2B"/>
                          </a:solidFill>
                          <a:highlight>
                            <a:srgbClr val="000000"/>
                          </a:highlight>
                        </a:rPr>
                        <a:t>TLP:RED</a:t>
                      </a:r>
                      <a:endParaRPr kumimoji="1" lang="ja-JP" altLang="en-US" sz="1400" dirty="0">
                        <a:solidFill>
                          <a:srgbClr val="FF2B2B"/>
                        </a:solidFill>
                        <a:highlight>
                          <a:srgbClr val="000000"/>
                        </a:highlight>
                      </a:endParaRPr>
                    </a:p>
                  </a:txBody>
                  <a:tcPr/>
                </a:tc>
                <a:tc>
                  <a:txBody>
                    <a:bodyPr/>
                    <a:lstStyle/>
                    <a:p>
                      <a:r>
                        <a:rPr kumimoji="1" lang="en-US" altLang="ja-JP" sz="1400" dirty="0">
                          <a:solidFill>
                            <a:srgbClr val="FF2B2B"/>
                          </a:solidFill>
                          <a:highlight>
                            <a:srgbClr val="000000"/>
                          </a:highlight>
                        </a:rPr>
                        <a:t>RGB= 255:43:43</a:t>
                      </a:r>
                      <a:endParaRPr kumimoji="1" lang="ja-JP" altLang="en-US" sz="1400" dirty="0">
                        <a:solidFill>
                          <a:srgbClr val="FF2B2B"/>
                        </a:solidFill>
                        <a:highlight>
                          <a:srgbClr val="000000"/>
                        </a:highlight>
                      </a:endParaRPr>
                    </a:p>
                  </a:txBody>
                  <a:tcPr/>
                </a:tc>
                <a:tc>
                  <a:txBody>
                    <a:bodyPr/>
                    <a:lstStyle/>
                    <a:p>
                      <a:r>
                        <a:rPr kumimoji="1" lang="ja-JP" altLang="en-US" sz="1400" dirty="0"/>
                        <a:t>受信者個人の目と耳に向けた共有に限られ、その先の公開はない。</a:t>
                      </a:r>
                    </a:p>
                  </a:txBody>
                  <a:tcPr/>
                </a:tc>
                <a:extLst>
                  <a:ext uri="{0D108BD9-81ED-4DB2-BD59-A6C34878D82A}">
                    <a16:rowId xmlns:a16="http://schemas.microsoft.com/office/drawing/2014/main" val="1444631766"/>
                  </a:ext>
                </a:extLst>
              </a:tr>
              <a:tr h="279649">
                <a:tc>
                  <a:txBody>
                    <a:bodyPr/>
                    <a:lstStyle/>
                    <a:p>
                      <a:pPr algn="ctr"/>
                      <a:r>
                        <a:rPr kumimoji="1" lang="en-US" altLang="ja-JP" sz="1400" dirty="0">
                          <a:solidFill>
                            <a:srgbClr val="FFC000"/>
                          </a:solidFill>
                          <a:highlight>
                            <a:srgbClr val="000000"/>
                          </a:highlight>
                        </a:rPr>
                        <a:t>TLP:AMBER</a:t>
                      </a:r>
                      <a:endParaRPr kumimoji="1" lang="ja-JP" altLang="en-US" sz="1400" dirty="0">
                        <a:solidFill>
                          <a:srgbClr val="FFC000"/>
                        </a:solidFill>
                        <a:highlight>
                          <a:srgbClr val="000000"/>
                        </a:highlight>
                      </a:endParaRPr>
                    </a:p>
                  </a:txBody>
                  <a:tcPr/>
                </a:tc>
                <a:tc>
                  <a:txBody>
                    <a:bodyPr/>
                    <a:lstStyle/>
                    <a:p>
                      <a:r>
                        <a:rPr kumimoji="1" lang="en-US" altLang="ja-JP" sz="1400" dirty="0">
                          <a:solidFill>
                            <a:srgbClr val="FFC000"/>
                          </a:solidFill>
                          <a:highlight>
                            <a:srgbClr val="000000"/>
                          </a:highlight>
                        </a:rPr>
                        <a:t>RGB= 255:192:0</a:t>
                      </a:r>
                      <a:endParaRPr kumimoji="1" lang="ja-JP" altLang="en-US" sz="1400" dirty="0">
                        <a:solidFill>
                          <a:srgbClr val="FFC000"/>
                        </a:solidFill>
                        <a:highlight>
                          <a:srgbClr val="000000"/>
                        </a:highlight>
                      </a:endParaRPr>
                    </a:p>
                  </a:txBody>
                  <a:tcPr/>
                </a:tc>
                <a:tc>
                  <a:txBody>
                    <a:bodyPr/>
                    <a:lstStyle/>
                    <a:p>
                      <a:r>
                        <a:rPr kumimoji="1" lang="ja-JP" altLang="en-US" sz="1400" dirty="0"/>
                        <a:t>限定公開、情報の受信者は </a:t>
                      </a:r>
                      <a:r>
                        <a:rPr kumimoji="1" lang="en-US" altLang="ja-JP" sz="1400" dirty="0"/>
                        <a:t>Need to know </a:t>
                      </a:r>
                      <a:r>
                        <a:rPr kumimoji="1" lang="ja-JP" altLang="en-US" sz="1400" dirty="0"/>
                        <a:t>の原則に基づき、組織内やそのクライアントにのみ共有できる。</a:t>
                      </a:r>
                    </a:p>
                  </a:txBody>
                  <a:tcPr/>
                </a:tc>
                <a:extLst>
                  <a:ext uri="{0D108BD9-81ED-4DB2-BD59-A6C34878D82A}">
                    <a16:rowId xmlns:a16="http://schemas.microsoft.com/office/drawing/2014/main" val="31811927"/>
                  </a:ext>
                </a:extLst>
              </a:tr>
              <a:tr h="279649">
                <a:tc>
                  <a:txBody>
                    <a:bodyPr/>
                    <a:lstStyle/>
                    <a:p>
                      <a:pPr algn="ctr"/>
                      <a:r>
                        <a:rPr kumimoji="1" lang="en-US" altLang="ja-JP" sz="1400" dirty="0">
                          <a:solidFill>
                            <a:srgbClr val="33FF00"/>
                          </a:solidFill>
                          <a:highlight>
                            <a:srgbClr val="000000"/>
                          </a:highlight>
                        </a:rPr>
                        <a:t>TLP:GREEN</a:t>
                      </a:r>
                      <a:endParaRPr kumimoji="1" lang="ja-JP" altLang="en-US" sz="1400" dirty="0">
                        <a:solidFill>
                          <a:srgbClr val="33FF00"/>
                        </a:solidFill>
                        <a:highlight>
                          <a:srgbClr val="000000"/>
                        </a:highlight>
                      </a:endParaRPr>
                    </a:p>
                  </a:txBody>
                  <a:tcPr/>
                </a:tc>
                <a:tc>
                  <a:txBody>
                    <a:bodyPr/>
                    <a:lstStyle/>
                    <a:p>
                      <a:r>
                        <a:rPr kumimoji="1" lang="en-US" altLang="ja-JP" sz="1400" dirty="0">
                          <a:solidFill>
                            <a:srgbClr val="33FF00"/>
                          </a:solidFill>
                          <a:highlight>
                            <a:srgbClr val="000000"/>
                          </a:highlight>
                        </a:rPr>
                        <a:t>RGB= 51:255:0</a:t>
                      </a:r>
                      <a:endParaRPr kumimoji="1" lang="ja-JP" altLang="en-US" sz="1400" dirty="0">
                        <a:solidFill>
                          <a:srgbClr val="33FF00"/>
                        </a:solidFill>
                        <a:highlight>
                          <a:srgbClr val="000000"/>
                        </a:highlight>
                      </a:endParaRPr>
                    </a:p>
                  </a:txBody>
                  <a:tcPr/>
                </a:tc>
                <a:tc>
                  <a:txBody>
                    <a:bodyPr/>
                    <a:lstStyle/>
                    <a:p>
                      <a:r>
                        <a:rPr kumimoji="1" lang="ja-JP" altLang="en-US" sz="1400" dirty="0"/>
                        <a:t>限定公開、情報の受信者はコミュニティ内に情報を共有できる。</a:t>
                      </a:r>
                    </a:p>
                  </a:txBody>
                  <a:tcPr/>
                </a:tc>
                <a:extLst>
                  <a:ext uri="{0D108BD9-81ED-4DB2-BD59-A6C34878D82A}">
                    <a16:rowId xmlns:a16="http://schemas.microsoft.com/office/drawing/2014/main" val="3711446129"/>
                  </a:ext>
                </a:extLst>
              </a:tr>
              <a:tr h="279649">
                <a:tc>
                  <a:txBody>
                    <a:bodyPr/>
                    <a:lstStyle/>
                    <a:p>
                      <a:pPr algn="ctr"/>
                      <a:r>
                        <a:rPr kumimoji="1" lang="en-US" altLang="ja-JP" sz="1400" dirty="0">
                          <a:solidFill>
                            <a:srgbClr val="FFFFFF"/>
                          </a:solidFill>
                          <a:highlight>
                            <a:srgbClr val="000000"/>
                          </a:highlight>
                        </a:rPr>
                        <a:t>TLP:CLEAR</a:t>
                      </a:r>
                      <a:endParaRPr kumimoji="1" lang="ja-JP" altLang="en-US" sz="1400" dirty="0">
                        <a:solidFill>
                          <a:srgbClr val="FFFFFF"/>
                        </a:solidFill>
                        <a:highlight>
                          <a:srgbClr val="000000"/>
                        </a:highlight>
                      </a:endParaRPr>
                    </a:p>
                  </a:txBody>
                  <a:tcPr/>
                </a:tc>
                <a:tc>
                  <a:txBody>
                    <a:bodyPr/>
                    <a:lstStyle/>
                    <a:p>
                      <a:r>
                        <a:rPr kumimoji="1" lang="en-US" altLang="ja-JP" sz="1400" dirty="0">
                          <a:solidFill>
                            <a:srgbClr val="FFFFFF"/>
                          </a:solidFill>
                          <a:highlight>
                            <a:srgbClr val="000000"/>
                          </a:highlight>
                        </a:rPr>
                        <a:t>RGB= 255:255:255</a:t>
                      </a:r>
                      <a:endParaRPr kumimoji="1" lang="ja-JP" altLang="en-US" sz="1400" dirty="0">
                        <a:solidFill>
                          <a:srgbClr val="FFFFFF"/>
                        </a:solidFill>
                        <a:highlight>
                          <a:srgbClr val="000000"/>
                        </a:highlight>
                      </a:endParaRPr>
                    </a:p>
                  </a:txBody>
                  <a:tcPr/>
                </a:tc>
                <a:tc>
                  <a:txBody>
                    <a:bodyPr/>
                    <a:lstStyle/>
                    <a:p>
                      <a:r>
                        <a:rPr kumimoji="1" lang="ja-JP" altLang="en-US" sz="1400" dirty="0"/>
                        <a:t>情報の受信者は、全世界に向けて情報を共有できる。</a:t>
                      </a:r>
                    </a:p>
                  </a:txBody>
                  <a:tcPr/>
                </a:tc>
                <a:extLst>
                  <a:ext uri="{0D108BD9-81ED-4DB2-BD59-A6C34878D82A}">
                    <a16:rowId xmlns:a16="http://schemas.microsoft.com/office/drawing/2014/main" val="4035588091"/>
                  </a:ext>
                </a:extLst>
              </a:tr>
            </a:tbl>
          </a:graphicData>
        </a:graphic>
      </p:graphicFrame>
    </p:spTree>
    <p:extLst>
      <p:ext uri="{BB962C8B-B14F-4D97-AF65-F5344CB8AC3E}">
        <p14:creationId xmlns:p14="http://schemas.microsoft.com/office/powerpoint/2010/main" val="1415483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9C1DEC9-3894-3671-7351-3ABE9F2E364D}"/>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3C57D95B-53A2-7601-7400-182E098773EC}"/>
              </a:ext>
            </a:extLst>
          </p:cNvPr>
          <p:cNvPicPr>
            <a:picLocks noGrp="1" noChangeAspect="1"/>
          </p:cNvPicPr>
          <p:nvPr>
            <p:ph idx="1"/>
          </p:nvPr>
        </p:nvPicPr>
        <p:blipFill>
          <a:blip r:embed="rId2"/>
          <a:stretch>
            <a:fillRect/>
          </a:stretch>
        </p:blipFill>
        <p:spPr>
          <a:xfrm>
            <a:off x="1726832" y="1227138"/>
            <a:ext cx="8798660" cy="4979987"/>
          </a:xfrm>
        </p:spPr>
      </p:pic>
    </p:spTree>
    <p:extLst>
      <p:ext uri="{BB962C8B-B14F-4D97-AF65-F5344CB8AC3E}">
        <p14:creationId xmlns:p14="http://schemas.microsoft.com/office/powerpoint/2010/main" val="2529114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9970C0D-EC47-C6EA-49C8-86F4D736DC5F}"/>
              </a:ext>
            </a:extLst>
          </p:cNvPr>
          <p:cNvSpPr>
            <a:spLocks noGrp="1"/>
          </p:cNvSpPr>
          <p:nvPr>
            <p:ph type="title"/>
          </p:nvPr>
        </p:nvSpPr>
        <p:spPr/>
        <p:txBody>
          <a:bodyPr>
            <a:normAutofit fontScale="90000"/>
          </a:bodyPr>
          <a:lstStyle/>
          <a:p>
            <a:endParaRPr lang="ja-JP" altLang="en-US"/>
          </a:p>
        </p:txBody>
      </p:sp>
      <p:sp>
        <p:nvSpPr>
          <p:cNvPr id="7" name="コンテンツ プレースホルダー 6">
            <a:extLst>
              <a:ext uri="{FF2B5EF4-FFF2-40B4-BE49-F238E27FC236}">
                <a16:creationId xmlns:a16="http://schemas.microsoft.com/office/drawing/2014/main" id="{129159E2-A31C-660C-1ED7-BF176FFF3F42}"/>
              </a:ext>
            </a:extLst>
          </p:cNvPr>
          <p:cNvSpPr>
            <a:spLocks noGrp="1"/>
          </p:cNvSpPr>
          <p:nvPr>
            <p:ph idx="1"/>
          </p:nvPr>
        </p:nvSpPr>
        <p:spPr/>
        <p:txBody>
          <a:bodyPr/>
          <a:lstStyle/>
          <a:p>
            <a:endParaRPr lang="ja-JP" altLang="en-US"/>
          </a:p>
        </p:txBody>
      </p:sp>
      <p:pic>
        <p:nvPicPr>
          <p:cNvPr id="6" name="図 5">
            <a:extLst>
              <a:ext uri="{FF2B5EF4-FFF2-40B4-BE49-F238E27FC236}">
                <a16:creationId xmlns:a16="http://schemas.microsoft.com/office/drawing/2014/main" id="{DBFC6B86-0FF2-F90E-2D4A-CEE39A288B43}"/>
              </a:ext>
            </a:extLst>
          </p:cNvPr>
          <p:cNvPicPr>
            <a:picLocks noChangeAspect="1"/>
          </p:cNvPicPr>
          <p:nvPr/>
        </p:nvPicPr>
        <p:blipFill>
          <a:blip r:embed="rId2"/>
          <a:stretch>
            <a:fillRect/>
          </a:stretch>
        </p:blipFill>
        <p:spPr>
          <a:xfrm>
            <a:off x="3047580" y="1091960"/>
            <a:ext cx="5650435" cy="3196206"/>
          </a:xfrm>
          <a:prstGeom prst="rect">
            <a:avLst/>
          </a:prstGeom>
        </p:spPr>
      </p:pic>
      <p:pic>
        <p:nvPicPr>
          <p:cNvPr id="8" name="図 7">
            <a:extLst>
              <a:ext uri="{FF2B5EF4-FFF2-40B4-BE49-F238E27FC236}">
                <a16:creationId xmlns:a16="http://schemas.microsoft.com/office/drawing/2014/main" id="{922AF006-E5D7-4895-CA98-99592AC49981}"/>
              </a:ext>
            </a:extLst>
          </p:cNvPr>
          <p:cNvPicPr>
            <a:picLocks noChangeAspect="1"/>
          </p:cNvPicPr>
          <p:nvPr/>
        </p:nvPicPr>
        <p:blipFill>
          <a:blip r:embed="rId3"/>
          <a:stretch>
            <a:fillRect/>
          </a:stretch>
        </p:blipFill>
        <p:spPr>
          <a:xfrm>
            <a:off x="3169503" y="2925949"/>
            <a:ext cx="5852019" cy="3307071"/>
          </a:xfrm>
          <a:prstGeom prst="rect">
            <a:avLst/>
          </a:prstGeom>
        </p:spPr>
      </p:pic>
    </p:spTree>
    <p:extLst>
      <p:ext uri="{BB962C8B-B14F-4D97-AF65-F5344CB8AC3E}">
        <p14:creationId xmlns:p14="http://schemas.microsoft.com/office/powerpoint/2010/main" val="3730014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C4483F4-0ACD-B9F8-B999-7D75D00DAB4D}"/>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B325D4AF-2307-C936-69E2-402412446AE5}"/>
              </a:ext>
            </a:extLst>
          </p:cNvPr>
          <p:cNvPicPr>
            <a:picLocks noGrp="1" noChangeAspect="1"/>
          </p:cNvPicPr>
          <p:nvPr>
            <p:ph idx="1"/>
          </p:nvPr>
        </p:nvPicPr>
        <p:blipFill>
          <a:blip r:embed="rId2"/>
          <a:stretch>
            <a:fillRect/>
          </a:stretch>
        </p:blipFill>
        <p:spPr>
          <a:xfrm>
            <a:off x="1717369" y="1227138"/>
            <a:ext cx="8817586" cy="4979987"/>
          </a:xfrm>
        </p:spPr>
      </p:pic>
    </p:spTree>
    <p:extLst>
      <p:ext uri="{BB962C8B-B14F-4D97-AF65-F5344CB8AC3E}">
        <p14:creationId xmlns:p14="http://schemas.microsoft.com/office/powerpoint/2010/main" val="125562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6AFDBD2-2D06-7DAE-E218-8CF627C758E9}"/>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517BE48C-B12C-915B-1D51-5C8B8A218B46}"/>
              </a:ext>
            </a:extLst>
          </p:cNvPr>
          <p:cNvPicPr>
            <a:picLocks noGrp="1" noChangeAspect="1"/>
          </p:cNvPicPr>
          <p:nvPr>
            <p:ph idx="1"/>
          </p:nvPr>
        </p:nvPicPr>
        <p:blipFill>
          <a:blip r:embed="rId2"/>
          <a:stretch>
            <a:fillRect/>
          </a:stretch>
        </p:blipFill>
        <p:spPr>
          <a:xfrm>
            <a:off x="1713949" y="1227138"/>
            <a:ext cx="8824427" cy="4979987"/>
          </a:xfrm>
        </p:spPr>
      </p:pic>
    </p:spTree>
    <p:extLst>
      <p:ext uri="{BB962C8B-B14F-4D97-AF65-F5344CB8AC3E}">
        <p14:creationId xmlns:p14="http://schemas.microsoft.com/office/powerpoint/2010/main" val="260304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9FDA196-5289-D1EF-0823-A485794F87EC}"/>
              </a:ext>
            </a:extLst>
          </p:cNvPr>
          <p:cNvSpPr>
            <a:spLocks noGrp="1"/>
          </p:cNvSpPr>
          <p:nvPr>
            <p:ph type="title"/>
          </p:nvPr>
        </p:nvSpPr>
        <p:spPr/>
        <p:txBody>
          <a:bodyPr>
            <a:normAutofit fontScale="90000"/>
          </a:bodyPr>
          <a:lstStyle/>
          <a:p>
            <a:endParaRPr lang="ja-JP" altLang="en-US"/>
          </a:p>
        </p:txBody>
      </p:sp>
      <p:sp>
        <p:nvSpPr>
          <p:cNvPr id="7" name="コンテンツ プレースホルダー 6">
            <a:extLst>
              <a:ext uri="{FF2B5EF4-FFF2-40B4-BE49-F238E27FC236}">
                <a16:creationId xmlns:a16="http://schemas.microsoft.com/office/drawing/2014/main" id="{FBE09836-CB0C-DEE7-60B5-E3E906252A70}"/>
              </a:ext>
            </a:extLst>
          </p:cNvPr>
          <p:cNvSpPr>
            <a:spLocks noGrp="1"/>
          </p:cNvSpPr>
          <p:nvPr>
            <p:ph idx="1"/>
          </p:nvPr>
        </p:nvSpPr>
        <p:spPr/>
        <p:txBody>
          <a:bodyPr/>
          <a:lstStyle/>
          <a:p>
            <a:endParaRPr lang="ja-JP" altLang="en-US"/>
          </a:p>
        </p:txBody>
      </p:sp>
      <p:pic>
        <p:nvPicPr>
          <p:cNvPr id="6" name="図 5">
            <a:extLst>
              <a:ext uri="{FF2B5EF4-FFF2-40B4-BE49-F238E27FC236}">
                <a16:creationId xmlns:a16="http://schemas.microsoft.com/office/drawing/2014/main" id="{21394F45-EC06-1A19-B2D5-209B415E7B40}"/>
              </a:ext>
            </a:extLst>
          </p:cNvPr>
          <p:cNvPicPr>
            <a:picLocks noChangeAspect="1"/>
          </p:cNvPicPr>
          <p:nvPr/>
        </p:nvPicPr>
        <p:blipFill>
          <a:blip r:embed="rId2"/>
          <a:stretch>
            <a:fillRect/>
          </a:stretch>
        </p:blipFill>
        <p:spPr>
          <a:xfrm>
            <a:off x="2879801" y="884139"/>
            <a:ext cx="5047798" cy="2844767"/>
          </a:xfrm>
          <a:prstGeom prst="rect">
            <a:avLst/>
          </a:prstGeom>
        </p:spPr>
      </p:pic>
      <p:pic>
        <p:nvPicPr>
          <p:cNvPr id="8" name="図 7">
            <a:extLst>
              <a:ext uri="{FF2B5EF4-FFF2-40B4-BE49-F238E27FC236}">
                <a16:creationId xmlns:a16="http://schemas.microsoft.com/office/drawing/2014/main" id="{D7EEDF4B-6A71-8D62-5C28-81ACD9BCB5E5}"/>
              </a:ext>
            </a:extLst>
          </p:cNvPr>
          <p:cNvPicPr>
            <a:picLocks noChangeAspect="1"/>
          </p:cNvPicPr>
          <p:nvPr/>
        </p:nvPicPr>
        <p:blipFill>
          <a:blip r:embed="rId3"/>
          <a:stretch>
            <a:fillRect/>
          </a:stretch>
        </p:blipFill>
        <p:spPr>
          <a:xfrm>
            <a:off x="3001724" y="2921466"/>
            <a:ext cx="5850867" cy="3311554"/>
          </a:xfrm>
          <a:prstGeom prst="rect">
            <a:avLst/>
          </a:prstGeom>
        </p:spPr>
      </p:pic>
    </p:spTree>
    <p:extLst>
      <p:ext uri="{BB962C8B-B14F-4D97-AF65-F5344CB8AC3E}">
        <p14:creationId xmlns:p14="http://schemas.microsoft.com/office/powerpoint/2010/main" val="423925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464F0EA-8FC3-81D8-8BBE-49EEEA52AD6F}"/>
              </a:ext>
            </a:extLst>
          </p:cNvPr>
          <p:cNvSpPr>
            <a:spLocks noGrp="1"/>
          </p:cNvSpPr>
          <p:nvPr>
            <p:ph type="title"/>
          </p:nvPr>
        </p:nvSpPr>
        <p:spPr/>
        <p:txBody>
          <a:bodyPr>
            <a:normAutofit fontScale="90000"/>
          </a:bodyPr>
          <a:lstStyle/>
          <a:p>
            <a:endParaRPr lang="ja-JP" altLang="en-US"/>
          </a:p>
        </p:txBody>
      </p:sp>
      <p:sp>
        <p:nvSpPr>
          <p:cNvPr id="7" name="コンテンツ プレースホルダー 6">
            <a:extLst>
              <a:ext uri="{FF2B5EF4-FFF2-40B4-BE49-F238E27FC236}">
                <a16:creationId xmlns:a16="http://schemas.microsoft.com/office/drawing/2014/main" id="{36AE659E-E1DA-3B1F-45F5-4AD8A9EEC5EF}"/>
              </a:ext>
            </a:extLst>
          </p:cNvPr>
          <p:cNvSpPr>
            <a:spLocks noGrp="1"/>
          </p:cNvSpPr>
          <p:nvPr>
            <p:ph idx="1"/>
          </p:nvPr>
        </p:nvSpPr>
        <p:spPr/>
        <p:txBody>
          <a:bodyPr/>
          <a:lstStyle/>
          <a:p>
            <a:endParaRPr lang="ja-JP" altLang="en-US"/>
          </a:p>
        </p:txBody>
      </p:sp>
      <p:pic>
        <p:nvPicPr>
          <p:cNvPr id="6" name="図 5">
            <a:extLst>
              <a:ext uri="{FF2B5EF4-FFF2-40B4-BE49-F238E27FC236}">
                <a16:creationId xmlns:a16="http://schemas.microsoft.com/office/drawing/2014/main" id="{67D09ADA-526E-B234-7CBD-7D6B5F473CB0}"/>
              </a:ext>
            </a:extLst>
          </p:cNvPr>
          <p:cNvPicPr>
            <a:picLocks noChangeAspect="1"/>
          </p:cNvPicPr>
          <p:nvPr/>
        </p:nvPicPr>
        <p:blipFill>
          <a:blip r:embed="rId2"/>
          <a:stretch>
            <a:fillRect/>
          </a:stretch>
        </p:blipFill>
        <p:spPr>
          <a:xfrm>
            <a:off x="3047581" y="624980"/>
            <a:ext cx="4611571" cy="2599379"/>
          </a:xfrm>
          <a:prstGeom prst="rect">
            <a:avLst/>
          </a:prstGeom>
        </p:spPr>
      </p:pic>
      <p:pic>
        <p:nvPicPr>
          <p:cNvPr id="8" name="図 7">
            <a:extLst>
              <a:ext uri="{FF2B5EF4-FFF2-40B4-BE49-F238E27FC236}">
                <a16:creationId xmlns:a16="http://schemas.microsoft.com/office/drawing/2014/main" id="{05B82535-7DCF-3D3A-1255-EE836EB7B840}"/>
              </a:ext>
            </a:extLst>
          </p:cNvPr>
          <p:cNvPicPr>
            <a:picLocks noChangeAspect="1"/>
          </p:cNvPicPr>
          <p:nvPr/>
        </p:nvPicPr>
        <p:blipFill>
          <a:blip r:embed="rId3"/>
          <a:stretch>
            <a:fillRect/>
          </a:stretch>
        </p:blipFill>
        <p:spPr>
          <a:xfrm>
            <a:off x="3169503" y="2918843"/>
            <a:ext cx="5852020" cy="3314177"/>
          </a:xfrm>
          <a:prstGeom prst="rect">
            <a:avLst/>
          </a:prstGeom>
        </p:spPr>
      </p:pic>
    </p:spTree>
    <p:extLst>
      <p:ext uri="{BB962C8B-B14F-4D97-AF65-F5344CB8AC3E}">
        <p14:creationId xmlns:p14="http://schemas.microsoft.com/office/powerpoint/2010/main" val="1155620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092B516-02D9-56F7-1195-79BDD9774B12}"/>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6073C737-C671-4E31-27E4-1B37A50A69C4}"/>
              </a:ext>
            </a:extLst>
          </p:cNvPr>
          <p:cNvPicPr>
            <a:picLocks noGrp="1" noChangeAspect="1"/>
          </p:cNvPicPr>
          <p:nvPr>
            <p:ph idx="1"/>
          </p:nvPr>
        </p:nvPicPr>
        <p:blipFill>
          <a:blip r:embed="rId2"/>
          <a:stretch>
            <a:fillRect/>
          </a:stretch>
        </p:blipFill>
        <p:spPr>
          <a:xfrm>
            <a:off x="1722626" y="1227138"/>
            <a:ext cx="8807073" cy="4979987"/>
          </a:xfrm>
        </p:spPr>
      </p:pic>
    </p:spTree>
    <p:extLst>
      <p:ext uri="{BB962C8B-B14F-4D97-AF65-F5344CB8AC3E}">
        <p14:creationId xmlns:p14="http://schemas.microsoft.com/office/powerpoint/2010/main" val="823606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17C0122-6776-EB18-507F-7838DA674E71}"/>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E0DAAD78-D0CF-CD52-9EA0-834DB89307F4}"/>
              </a:ext>
            </a:extLst>
          </p:cNvPr>
          <p:cNvPicPr>
            <a:picLocks noGrp="1" noChangeAspect="1"/>
          </p:cNvPicPr>
          <p:nvPr>
            <p:ph idx="1"/>
          </p:nvPr>
        </p:nvPicPr>
        <p:blipFill>
          <a:blip r:embed="rId2"/>
          <a:stretch>
            <a:fillRect/>
          </a:stretch>
        </p:blipFill>
        <p:spPr>
          <a:xfrm>
            <a:off x="1733663" y="1227138"/>
            <a:ext cx="8784998" cy="4979987"/>
          </a:xfrm>
        </p:spPr>
      </p:pic>
    </p:spTree>
    <p:extLst>
      <p:ext uri="{BB962C8B-B14F-4D97-AF65-F5344CB8AC3E}">
        <p14:creationId xmlns:p14="http://schemas.microsoft.com/office/powerpoint/2010/main" val="2122783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D803399-F922-BB13-D0AC-8944A87C0905}"/>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47DAE91B-4838-3074-FE13-956701AE30E9}"/>
              </a:ext>
            </a:extLst>
          </p:cNvPr>
          <p:cNvPicPr>
            <a:picLocks noGrp="1" noChangeAspect="1"/>
          </p:cNvPicPr>
          <p:nvPr>
            <p:ph idx="1"/>
          </p:nvPr>
        </p:nvPicPr>
        <p:blipFill>
          <a:blip r:embed="rId2"/>
          <a:stretch>
            <a:fillRect/>
          </a:stretch>
        </p:blipFill>
        <p:spPr>
          <a:xfrm>
            <a:off x="1726832" y="1227138"/>
            <a:ext cx="8798660" cy="4979987"/>
          </a:xfrm>
        </p:spPr>
      </p:pic>
    </p:spTree>
    <p:extLst>
      <p:ext uri="{BB962C8B-B14F-4D97-AF65-F5344CB8AC3E}">
        <p14:creationId xmlns:p14="http://schemas.microsoft.com/office/powerpoint/2010/main" val="3408310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F4D61A1-E1CC-CF09-B46E-81784548B18A}"/>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D1861B2B-A022-E5AC-7183-04CB6A883C57}"/>
              </a:ext>
            </a:extLst>
          </p:cNvPr>
          <p:cNvPicPr>
            <a:picLocks noGrp="1" noChangeAspect="1"/>
          </p:cNvPicPr>
          <p:nvPr>
            <p:ph idx="1"/>
          </p:nvPr>
        </p:nvPicPr>
        <p:blipFill>
          <a:blip r:embed="rId2"/>
          <a:stretch>
            <a:fillRect/>
          </a:stretch>
        </p:blipFill>
        <p:spPr>
          <a:xfrm>
            <a:off x="1719215" y="1227138"/>
            <a:ext cx="8813895" cy="4979987"/>
          </a:xfrm>
        </p:spPr>
      </p:pic>
    </p:spTree>
    <p:extLst>
      <p:ext uri="{BB962C8B-B14F-4D97-AF65-F5344CB8AC3E}">
        <p14:creationId xmlns:p14="http://schemas.microsoft.com/office/powerpoint/2010/main" val="68899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0439F8-0805-F5D2-62CC-5B7E7331CE6D}"/>
              </a:ext>
            </a:extLst>
          </p:cNvPr>
          <p:cNvSpPr>
            <a:spLocks noGrp="1"/>
          </p:cNvSpPr>
          <p:nvPr>
            <p:ph type="title"/>
          </p:nvPr>
        </p:nvSpPr>
        <p:spPr/>
        <p:txBody>
          <a:bodyPr>
            <a:normAutofit fontScale="90000"/>
          </a:bodyPr>
          <a:lstStyle/>
          <a:p>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お前誰よ</a:t>
            </a:r>
          </a:p>
        </p:txBody>
      </p:sp>
      <p:sp>
        <p:nvSpPr>
          <p:cNvPr id="3" name="コンテンツ プレースホルダー 2">
            <a:extLst>
              <a:ext uri="{FF2B5EF4-FFF2-40B4-BE49-F238E27FC236}">
                <a16:creationId xmlns:a16="http://schemas.microsoft.com/office/drawing/2014/main" id="{9A656572-3BD0-BF9C-E7FA-04F61DC7B037}"/>
              </a:ext>
            </a:extLst>
          </p:cNvPr>
          <p:cNvSpPr>
            <a:spLocks noGrp="1"/>
          </p:cNvSpPr>
          <p:nvPr>
            <p:ph idx="1"/>
          </p:nvPr>
        </p:nvSpPr>
        <p:spPr/>
        <p:txBody>
          <a:bodyPr/>
          <a:lstStyle/>
          <a:p>
            <a:pPr marL="0" indent="0">
              <a:buNone/>
            </a:pP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hogehuga -&gt; Tw:@hogehuga</a:t>
            </a: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所属会社の立場ではなく、</a:t>
            </a:r>
            <a: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H/N: hogehuga</a:t>
            </a: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としての立場で発言しています。</a:t>
            </a:r>
            <a:b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b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本勉強会は完全に個人</a:t>
            </a: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脆弱性対応研究会の見解であり、所属組織等の見解とは異なります。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endPar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a:p>
            <a:pPr marL="0" indent="0">
              <a:buNone/>
            </a:pPr>
            <a:r>
              <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t>※</a:t>
            </a: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ごめんなさい、今回は開催まで時間がなくちょっとまとまりがない感じです。</a:t>
            </a:r>
            <a:b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b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資料自体に詳細に論点を描いたというより、口頭で話していくことになります。</a:t>
            </a:r>
            <a:b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b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気が付いた点があれば、そのタイミングで発言ください。皆さんで議論できれば</a:t>
            </a:r>
            <a:br>
              <a:rPr lang="en-US" altLang="ja-JP" dirty="0">
                <a:latin typeface="VL Pゴシック" panose="020B0503000203020207" pitchFamily="50" charset="-128"/>
                <a:ea typeface="VL Pゴシック" panose="020B0503000203020207" pitchFamily="50" charset="-128"/>
                <a:cs typeface="VL Pゴシック" panose="020B0503000203020207" pitchFamily="50" charset="-128"/>
              </a:rPr>
            </a:br>
            <a:r>
              <a:rPr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幸いです！</a:t>
            </a:r>
            <a:endParaRPr kumimoji="1" lang="en-US" altLang="ja-JP" dirty="0">
              <a:latin typeface="VL Pゴシック" panose="020B0503000203020207" pitchFamily="50" charset="-128"/>
              <a:ea typeface="VL Pゴシック" panose="020B0503000203020207" pitchFamily="50" charset="-128"/>
              <a:cs typeface="VL Pゴシック" panose="020B0503000203020207" pitchFamily="50" charset="-128"/>
            </a:endParaRPr>
          </a:p>
        </p:txBody>
      </p:sp>
      <p:pic>
        <p:nvPicPr>
          <p:cNvPr id="7" name="図 6">
            <a:extLst>
              <a:ext uri="{FF2B5EF4-FFF2-40B4-BE49-F238E27FC236}">
                <a16:creationId xmlns:a16="http://schemas.microsoft.com/office/drawing/2014/main" id="{78700CD2-7BA4-3BF2-2D4C-5707C24C19C0}"/>
              </a:ext>
            </a:extLst>
          </p:cNvPr>
          <p:cNvPicPr>
            <a:picLocks noChangeAspect="1"/>
          </p:cNvPicPr>
          <p:nvPr/>
        </p:nvPicPr>
        <p:blipFill>
          <a:blip r:embed="rId2"/>
          <a:stretch>
            <a:fillRect/>
          </a:stretch>
        </p:blipFill>
        <p:spPr>
          <a:xfrm>
            <a:off x="9480365" y="4083771"/>
            <a:ext cx="2457450" cy="2124075"/>
          </a:xfrm>
          <a:prstGeom prst="rect">
            <a:avLst/>
          </a:prstGeom>
        </p:spPr>
      </p:pic>
      <p:sp>
        <p:nvSpPr>
          <p:cNvPr id="8" name="吹き出し: 角を丸めた四角形 7">
            <a:extLst>
              <a:ext uri="{FF2B5EF4-FFF2-40B4-BE49-F238E27FC236}">
                <a16:creationId xmlns:a16="http://schemas.microsoft.com/office/drawing/2014/main" id="{5CFED37A-321A-357F-60B3-B0FE4C9CA2EA}"/>
              </a:ext>
            </a:extLst>
          </p:cNvPr>
          <p:cNvSpPr/>
          <p:nvPr/>
        </p:nvSpPr>
        <p:spPr>
          <a:xfrm>
            <a:off x="1174459" y="2963411"/>
            <a:ext cx="7818539" cy="931178"/>
          </a:xfrm>
          <a:prstGeom prst="wedgeRoundRectCallout">
            <a:avLst>
              <a:gd name="adj1" fmla="val 58352"/>
              <a:gd name="adj2" fmla="val 105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kumimoji="1" lang="ja-JP" altLang="en-US" dirty="0">
                <a:latin typeface="VL Pゴシック" panose="020B0503000203020207" pitchFamily="50" charset="-128"/>
                <a:ea typeface="VL Pゴシック" panose="020B0503000203020207" pitchFamily="50" charset="-128"/>
                <a:cs typeface="VL Pゴシック" panose="020B0503000203020207" pitchFamily="50" charset="-128"/>
              </a:rPr>
              <a:t>話している内容が正しいか、信じるか信じないかは、あなた次第です。</a:t>
            </a:r>
            <a:endParaRPr kumimoji="1" lang="ja-JP" altLang="en-US" dirty="0"/>
          </a:p>
        </p:txBody>
      </p:sp>
    </p:spTree>
    <p:extLst>
      <p:ext uri="{BB962C8B-B14F-4D97-AF65-F5344CB8AC3E}">
        <p14:creationId xmlns:p14="http://schemas.microsoft.com/office/powerpoint/2010/main" val="2586059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548AC4C-A52E-BDD1-456F-3F5551357974}"/>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87A79BB0-2BAB-568E-5C38-16CD5CBE39C6}"/>
              </a:ext>
            </a:extLst>
          </p:cNvPr>
          <p:cNvPicPr>
            <a:picLocks noGrp="1" noChangeAspect="1"/>
          </p:cNvPicPr>
          <p:nvPr>
            <p:ph idx="1"/>
          </p:nvPr>
        </p:nvPicPr>
        <p:blipFill>
          <a:blip r:embed="rId2"/>
          <a:stretch>
            <a:fillRect/>
          </a:stretch>
        </p:blipFill>
        <p:spPr>
          <a:xfrm>
            <a:off x="1716586" y="1227138"/>
            <a:ext cx="8819153" cy="4979987"/>
          </a:xfrm>
        </p:spPr>
      </p:pic>
    </p:spTree>
    <p:extLst>
      <p:ext uri="{BB962C8B-B14F-4D97-AF65-F5344CB8AC3E}">
        <p14:creationId xmlns:p14="http://schemas.microsoft.com/office/powerpoint/2010/main" val="3716604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023761B-EF8E-2715-9930-4E6455A62966}"/>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CCF52BEE-829C-843A-9844-D343910E7C99}"/>
              </a:ext>
            </a:extLst>
          </p:cNvPr>
          <p:cNvPicPr>
            <a:picLocks noGrp="1" noChangeAspect="1"/>
          </p:cNvPicPr>
          <p:nvPr>
            <p:ph idx="1"/>
          </p:nvPr>
        </p:nvPicPr>
        <p:blipFill>
          <a:blip r:embed="rId2"/>
          <a:stretch>
            <a:fillRect/>
          </a:stretch>
        </p:blipFill>
        <p:spPr>
          <a:xfrm>
            <a:off x="1739031" y="1227138"/>
            <a:ext cx="8774263" cy="4979987"/>
          </a:xfrm>
        </p:spPr>
      </p:pic>
    </p:spTree>
    <p:extLst>
      <p:ext uri="{BB962C8B-B14F-4D97-AF65-F5344CB8AC3E}">
        <p14:creationId xmlns:p14="http://schemas.microsoft.com/office/powerpoint/2010/main" val="2764531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51429-AC5C-3079-5FD4-F60D996731CF}"/>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2E543F5A-8730-07DA-7167-98EE4BD2930E}"/>
              </a:ext>
            </a:extLst>
          </p:cNvPr>
          <p:cNvPicPr>
            <a:picLocks noGrp="1" noChangeAspect="1"/>
          </p:cNvPicPr>
          <p:nvPr>
            <p:ph sz="half" idx="1"/>
          </p:nvPr>
        </p:nvPicPr>
        <p:blipFill>
          <a:blip r:embed="rId2"/>
          <a:stretch>
            <a:fillRect/>
          </a:stretch>
        </p:blipFill>
        <p:spPr>
          <a:xfrm>
            <a:off x="182563" y="2072925"/>
            <a:ext cx="5853112" cy="3312225"/>
          </a:xfrm>
        </p:spPr>
      </p:pic>
      <p:sp>
        <p:nvSpPr>
          <p:cNvPr id="4" name="コンテンツ プレースホルダー 3">
            <a:extLst>
              <a:ext uri="{FF2B5EF4-FFF2-40B4-BE49-F238E27FC236}">
                <a16:creationId xmlns:a16="http://schemas.microsoft.com/office/drawing/2014/main" id="{490F3296-30B4-3134-9BB7-6D9F7A2C686C}"/>
              </a:ext>
            </a:extLst>
          </p:cNvPr>
          <p:cNvSpPr>
            <a:spLocks noGrp="1"/>
          </p:cNvSpPr>
          <p:nvPr>
            <p:ph sz="half" idx="2"/>
          </p:nvPr>
        </p:nvSpPr>
        <p:spPr/>
        <p:txBody>
          <a:bodyPr/>
          <a:lstStyle/>
          <a:p>
            <a:r>
              <a:rPr lang="ja-JP" altLang="en-US" dirty="0"/>
              <a:t>教育や委託に関する問題点には触れていないように見える。</a:t>
            </a:r>
            <a:endParaRPr lang="en-US" altLang="ja-JP" dirty="0"/>
          </a:p>
          <a:p>
            <a:pPr lvl="1"/>
            <a:r>
              <a:rPr kumimoji="1" lang="ja-JP" altLang="en-US" dirty="0"/>
              <a:t>委託や再委託に関する問題が指摘されていた</a:t>
            </a:r>
            <a:endParaRPr kumimoji="1" lang="en-US" altLang="ja-JP" dirty="0"/>
          </a:p>
          <a:p>
            <a:pPr lvl="1"/>
            <a:r>
              <a:rPr kumimoji="1" lang="ja-JP" altLang="en-US" dirty="0"/>
              <a:t>委託先の監督に関する問題が指摘されていた</a:t>
            </a:r>
            <a:endParaRPr kumimoji="1" lang="en-US" altLang="ja-JP" dirty="0"/>
          </a:p>
          <a:p>
            <a:pPr lvl="1"/>
            <a:r>
              <a:rPr kumimoji="1" lang="ja-JP" altLang="en-US" dirty="0"/>
              <a:t>ログ以外の監査についても指摘されていた</a:t>
            </a:r>
          </a:p>
        </p:txBody>
      </p:sp>
    </p:spTree>
    <p:extLst>
      <p:ext uri="{BB962C8B-B14F-4D97-AF65-F5344CB8AC3E}">
        <p14:creationId xmlns:p14="http://schemas.microsoft.com/office/powerpoint/2010/main" val="2194520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057FE9-45D0-042A-B71A-96388E843838}"/>
              </a:ext>
            </a:extLst>
          </p:cNvPr>
          <p:cNvSpPr>
            <a:spLocks noGrp="1"/>
          </p:cNvSpPr>
          <p:nvPr>
            <p:ph type="title"/>
          </p:nvPr>
        </p:nvSpPr>
        <p:spPr/>
        <p:txBody>
          <a:bodyPr>
            <a:normAutofit fontScale="90000"/>
          </a:bodyPr>
          <a:lstStyle/>
          <a:p>
            <a:endParaRPr lang="ja-JP" altLang="en-US"/>
          </a:p>
        </p:txBody>
      </p:sp>
      <p:pic>
        <p:nvPicPr>
          <p:cNvPr id="6" name="コンテンツ プレースホルダー 5">
            <a:extLst>
              <a:ext uri="{FF2B5EF4-FFF2-40B4-BE49-F238E27FC236}">
                <a16:creationId xmlns:a16="http://schemas.microsoft.com/office/drawing/2014/main" id="{A591AEFD-A586-B908-7588-F1D99865C08D}"/>
              </a:ext>
            </a:extLst>
          </p:cNvPr>
          <p:cNvPicPr>
            <a:picLocks noGrp="1" noChangeAspect="1"/>
          </p:cNvPicPr>
          <p:nvPr>
            <p:ph idx="1"/>
          </p:nvPr>
        </p:nvPicPr>
        <p:blipFill>
          <a:blip r:embed="rId2"/>
          <a:stretch>
            <a:fillRect/>
          </a:stretch>
        </p:blipFill>
        <p:spPr>
          <a:xfrm>
            <a:off x="1741608" y="1227138"/>
            <a:ext cx="8769108" cy="4979987"/>
          </a:xfrm>
        </p:spPr>
      </p:pic>
    </p:spTree>
    <p:extLst>
      <p:ext uri="{BB962C8B-B14F-4D97-AF65-F5344CB8AC3E}">
        <p14:creationId xmlns:p14="http://schemas.microsoft.com/office/powerpoint/2010/main" val="3032265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51429-AC5C-3079-5FD4-F60D996731CF}"/>
              </a:ext>
            </a:extLst>
          </p:cNvPr>
          <p:cNvSpPr>
            <a:spLocks noGrp="1"/>
          </p:cNvSpPr>
          <p:nvPr>
            <p:ph type="title"/>
          </p:nvPr>
        </p:nvSpPr>
        <p:spPr/>
        <p:txBody>
          <a:bodyPr/>
          <a:lstStyle/>
          <a:p>
            <a:endParaRPr kumimoji="1" lang="ja-JP" altLang="en-US"/>
          </a:p>
        </p:txBody>
      </p:sp>
      <p:pic>
        <p:nvPicPr>
          <p:cNvPr id="6" name="コンテンツ プレースホルダー 5">
            <a:extLst>
              <a:ext uri="{FF2B5EF4-FFF2-40B4-BE49-F238E27FC236}">
                <a16:creationId xmlns:a16="http://schemas.microsoft.com/office/drawing/2014/main" id="{491B0F52-D6E0-951E-B21C-434E27AB340B}"/>
              </a:ext>
            </a:extLst>
          </p:cNvPr>
          <p:cNvPicPr>
            <a:picLocks noGrp="1" noChangeAspect="1"/>
          </p:cNvPicPr>
          <p:nvPr>
            <p:ph sz="half" idx="1"/>
          </p:nvPr>
        </p:nvPicPr>
        <p:blipFill>
          <a:blip r:embed="rId2"/>
          <a:stretch>
            <a:fillRect/>
          </a:stretch>
        </p:blipFill>
        <p:spPr>
          <a:xfrm>
            <a:off x="182563" y="2070361"/>
            <a:ext cx="5853112" cy="3317352"/>
          </a:xfrm>
        </p:spPr>
      </p:pic>
      <p:sp>
        <p:nvSpPr>
          <p:cNvPr id="4" name="コンテンツ プレースホルダー 3">
            <a:extLst>
              <a:ext uri="{FF2B5EF4-FFF2-40B4-BE49-F238E27FC236}">
                <a16:creationId xmlns:a16="http://schemas.microsoft.com/office/drawing/2014/main" id="{490F3296-30B4-3134-9BB7-6D9F7A2C686C}"/>
              </a:ext>
            </a:extLst>
          </p:cNvPr>
          <p:cNvSpPr>
            <a:spLocks noGrp="1"/>
          </p:cNvSpPr>
          <p:nvPr>
            <p:ph sz="half" idx="2"/>
          </p:nvPr>
        </p:nvSpPr>
        <p:spPr/>
        <p:txBody>
          <a:bodyPr/>
          <a:lstStyle/>
          <a:p>
            <a:r>
              <a:rPr kumimoji="1" lang="ja-JP" altLang="en-US" dirty="0"/>
              <a:t>物理</a:t>
            </a:r>
            <a:r>
              <a:rPr kumimoji="1" lang="en-US" altLang="ja-JP" dirty="0"/>
              <a:t>/</a:t>
            </a:r>
            <a:r>
              <a:rPr kumimoji="1" lang="ja-JP" altLang="en-US" dirty="0"/>
              <a:t>システム対策多めね</a:t>
            </a:r>
          </a:p>
        </p:txBody>
      </p:sp>
      <p:pic>
        <p:nvPicPr>
          <p:cNvPr id="8" name="図 7">
            <a:extLst>
              <a:ext uri="{FF2B5EF4-FFF2-40B4-BE49-F238E27FC236}">
                <a16:creationId xmlns:a16="http://schemas.microsoft.com/office/drawing/2014/main" id="{A9963D46-8318-17F3-7485-416C1772F5B3}"/>
              </a:ext>
            </a:extLst>
          </p:cNvPr>
          <p:cNvPicPr>
            <a:picLocks noChangeAspect="1"/>
          </p:cNvPicPr>
          <p:nvPr/>
        </p:nvPicPr>
        <p:blipFill>
          <a:blip r:embed="rId3"/>
          <a:stretch>
            <a:fillRect/>
          </a:stretch>
        </p:blipFill>
        <p:spPr>
          <a:xfrm>
            <a:off x="390316" y="3238094"/>
            <a:ext cx="3611231" cy="2692523"/>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544A2910-EBB6-6DFE-919E-C885399C8BE1}"/>
              </a:ext>
            </a:extLst>
          </p:cNvPr>
          <p:cNvPicPr>
            <a:picLocks noChangeAspect="1"/>
          </p:cNvPicPr>
          <p:nvPr/>
        </p:nvPicPr>
        <p:blipFill>
          <a:blip r:embed="rId4"/>
          <a:stretch>
            <a:fillRect/>
          </a:stretch>
        </p:blipFill>
        <p:spPr>
          <a:xfrm>
            <a:off x="1406010" y="4319548"/>
            <a:ext cx="4629029" cy="23867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811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0547CD-E671-A639-CB5B-41255D76FD79}"/>
              </a:ext>
            </a:extLst>
          </p:cNvPr>
          <p:cNvSpPr>
            <a:spLocks noGrp="1"/>
          </p:cNvSpPr>
          <p:nvPr>
            <p:ph type="title"/>
          </p:nvPr>
        </p:nvSpPr>
        <p:spPr/>
        <p:txBody>
          <a:bodyPr>
            <a:normAutofit/>
          </a:bodyPr>
          <a:lstStyle/>
          <a:p>
            <a:r>
              <a:rPr lang="ja-JP" altLang="en-US" sz="4800" dirty="0"/>
              <a:t>なぜ、取り組みの発表が</a:t>
            </a:r>
            <a:br>
              <a:rPr lang="en-US" altLang="ja-JP" sz="4800" dirty="0"/>
            </a:br>
            <a:r>
              <a:rPr lang="ja-JP" altLang="en-US" sz="4800" dirty="0"/>
              <a:t>必要だったのか</a:t>
            </a:r>
          </a:p>
        </p:txBody>
      </p:sp>
      <p:sp>
        <p:nvSpPr>
          <p:cNvPr id="5" name="テキスト プレースホルダー 4">
            <a:extLst>
              <a:ext uri="{FF2B5EF4-FFF2-40B4-BE49-F238E27FC236}">
                <a16:creationId xmlns:a16="http://schemas.microsoft.com/office/drawing/2014/main" id="{1BF55367-6FB8-BBFD-67BE-18FEA89A5B83}"/>
              </a:ext>
            </a:extLst>
          </p:cNvPr>
          <p:cNvSpPr>
            <a:spLocks noGrp="1"/>
          </p:cNvSpPr>
          <p:nvPr>
            <p:ph type="body" idx="1"/>
          </p:nvPr>
        </p:nvSpPr>
        <p:spPr/>
        <p:txBody>
          <a:bodyPr/>
          <a:lstStyle/>
          <a:p>
            <a:r>
              <a:rPr lang="ja-JP" altLang="en-US" dirty="0"/>
              <a:t>「お客さま情報の不正持ち出しを踏まえた </a:t>
            </a:r>
            <a:r>
              <a:rPr lang="en-US" altLang="ja-JP" dirty="0"/>
              <a:t>NTT</a:t>
            </a:r>
            <a:r>
              <a:rPr lang="ja-JP" altLang="en-US" dirty="0"/>
              <a:t>西日本グループの情報セキュリティ 強化に向けた取組みについて」が公開された背景を考える</a:t>
            </a:r>
          </a:p>
        </p:txBody>
      </p:sp>
    </p:spTree>
    <p:extLst>
      <p:ext uri="{BB962C8B-B14F-4D97-AF65-F5344CB8AC3E}">
        <p14:creationId xmlns:p14="http://schemas.microsoft.com/office/powerpoint/2010/main" val="357181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AAF5D6B-8548-C53D-E414-6D120C83691B}"/>
              </a:ext>
            </a:extLst>
          </p:cNvPr>
          <p:cNvSpPr>
            <a:spLocks noGrp="1"/>
          </p:cNvSpPr>
          <p:nvPr>
            <p:ph type="title"/>
          </p:nvPr>
        </p:nvSpPr>
        <p:spPr/>
        <p:txBody>
          <a:bodyPr>
            <a:normAutofit fontScale="90000"/>
          </a:bodyPr>
          <a:lstStyle/>
          <a:p>
            <a:endParaRPr lang="ja-JP" altLang="en-US" dirty="0"/>
          </a:p>
        </p:txBody>
      </p:sp>
      <p:sp>
        <p:nvSpPr>
          <p:cNvPr id="5" name="コンテンツ プレースホルダー 4">
            <a:extLst>
              <a:ext uri="{FF2B5EF4-FFF2-40B4-BE49-F238E27FC236}">
                <a16:creationId xmlns:a16="http://schemas.microsoft.com/office/drawing/2014/main" id="{9117B4CF-B59C-ED05-B92C-4FC5DDDD268E}"/>
              </a:ext>
            </a:extLst>
          </p:cNvPr>
          <p:cNvSpPr>
            <a:spLocks noGrp="1"/>
          </p:cNvSpPr>
          <p:nvPr>
            <p:ph idx="1"/>
          </p:nvPr>
        </p:nvSpPr>
        <p:spPr/>
        <p:txBody>
          <a:bodyPr/>
          <a:lstStyle/>
          <a:p>
            <a:pPr marL="0" indent="0">
              <a:buNone/>
            </a:pPr>
            <a:r>
              <a:rPr lang="ja-JP" altLang="en-US" dirty="0"/>
              <a:t>初めのページで記載したタイムラインを見るとわかりますが、</a:t>
            </a:r>
            <a:br>
              <a:rPr lang="en-US" altLang="ja-JP" dirty="0"/>
            </a:br>
            <a:r>
              <a:rPr lang="ja-JP" altLang="en-US" dirty="0"/>
              <a:t>初期公表の後で各組織から指摘が入っています。</a:t>
            </a:r>
            <a:endParaRPr lang="en-US" altLang="ja-JP" dirty="0"/>
          </a:p>
          <a:p>
            <a:pPr>
              <a:buFont typeface="Wingdings" panose="05000000000000000000" pitchFamily="2" charset="2"/>
              <a:buChar char="Ø"/>
            </a:pPr>
            <a:r>
              <a:rPr lang="en-US" altLang="ja-JP" dirty="0"/>
              <a:t>2023-10-17	</a:t>
            </a:r>
            <a:r>
              <a:rPr lang="ja-JP" altLang="en-US" dirty="0"/>
              <a:t>公表</a:t>
            </a:r>
            <a:endParaRPr lang="en-US" altLang="ja-JP" dirty="0"/>
          </a:p>
          <a:p>
            <a:pPr>
              <a:buFont typeface="Wingdings" panose="05000000000000000000" pitchFamily="2" charset="2"/>
              <a:buChar char="Ø"/>
            </a:pPr>
            <a:r>
              <a:rPr lang="en-US" altLang="ja-JP" dirty="0"/>
              <a:t>2024-01-24	</a:t>
            </a:r>
            <a:r>
              <a:rPr lang="ja-JP" altLang="en-US" dirty="0"/>
              <a:t>個人情報保護委員会による勧告及び指導の実施</a:t>
            </a:r>
            <a:endParaRPr lang="en-US" altLang="ja-JP" dirty="0"/>
          </a:p>
          <a:p>
            <a:pPr>
              <a:buFont typeface="Wingdings" panose="05000000000000000000" pitchFamily="2" charset="2"/>
              <a:buChar char="Ø"/>
            </a:pPr>
            <a:r>
              <a:rPr lang="en-US" altLang="ja-JP" dirty="0"/>
              <a:t>2024-02-09	</a:t>
            </a:r>
            <a:r>
              <a:rPr lang="ja-JP" altLang="en-US" dirty="0"/>
              <a:t>総務省による行政指導</a:t>
            </a:r>
            <a:endParaRPr lang="en-US" altLang="ja-JP" dirty="0"/>
          </a:p>
          <a:p>
            <a:pPr>
              <a:buFont typeface="Wingdings" panose="05000000000000000000" pitchFamily="2" charset="2"/>
              <a:buChar char="Ø"/>
            </a:pPr>
            <a:r>
              <a:rPr lang="en-US" altLang="ja-JP" dirty="0"/>
              <a:t>2024-02-29	</a:t>
            </a:r>
            <a:r>
              <a:rPr lang="ja-JP" altLang="en-US" dirty="0"/>
              <a:t>取り組みの表明</a:t>
            </a:r>
            <a:br>
              <a:rPr lang="en-US" altLang="ja-JP" dirty="0"/>
            </a:br>
            <a:br>
              <a:rPr lang="en-US" altLang="ja-JP" dirty="0"/>
            </a:br>
            <a:r>
              <a:rPr lang="ja-JP" altLang="en-US" dirty="0"/>
              <a:t>結果的に、個人情報保護委員会及び総務省に対する回答、という意味合いと考えられます。</a:t>
            </a:r>
            <a:endParaRPr lang="en-US" altLang="ja-JP" dirty="0"/>
          </a:p>
          <a:p>
            <a:pPr>
              <a:buFont typeface="Wingdings" panose="05000000000000000000" pitchFamily="2" charset="2"/>
              <a:buChar char="Ø"/>
            </a:pPr>
            <a:r>
              <a:rPr lang="ja-JP" altLang="en-US" dirty="0"/>
              <a:t>初期の対応が不足していたから勧告</a:t>
            </a:r>
            <a:r>
              <a:rPr lang="en-US" altLang="ja-JP" dirty="0"/>
              <a:t>/</a:t>
            </a:r>
            <a:r>
              <a:rPr lang="ja-JP" altLang="en-US" dirty="0"/>
              <a:t>指導</a:t>
            </a:r>
            <a:r>
              <a:rPr lang="en-US" altLang="ja-JP" dirty="0"/>
              <a:t>/</a:t>
            </a:r>
            <a:r>
              <a:rPr lang="ja-JP" altLang="en-US" dirty="0"/>
              <a:t>行政指導が入った？</a:t>
            </a:r>
            <a:endParaRPr lang="en-US" altLang="ja-JP" dirty="0"/>
          </a:p>
          <a:p>
            <a:pPr marL="0" indent="0">
              <a:buNone/>
            </a:pPr>
            <a:endParaRPr lang="en-US" altLang="ja-JP" dirty="0"/>
          </a:p>
          <a:p>
            <a:pPr marL="0" indent="0">
              <a:buNone/>
            </a:pPr>
            <a:r>
              <a:rPr lang="ja-JP" altLang="en-US" dirty="0"/>
              <a:t>まずは、指摘部分をみてみましょう。</a:t>
            </a:r>
            <a:br>
              <a:rPr lang="en-US" altLang="ja-JP" dirty="0"/>
            </a:br>
            <a:endParaRPr lang="ja-JP" altLang="en-US" dirty="0"/>
          </a:p>
        </p:txBody>
      </p:sp>
      <p:pic>
        <p:nvPicPr>
          <p:cNvPr id="7" name="図 6">
            <a:extLst>
              <a:ext uri="{FF2B5EF4-FFF2-40B4-BE49-F238E27FC236}">
                <a16:creationId xmlns:a16="http://schemas.microsoft.com/office/drawing/2014/main" id="{68A133B3-B76D-205A-C0E8-B7A406EA6DDC}"/>
              </a:ext>
            </a:extLst>
          </p:cNvPr>
          <p:cNvPicPr>
            <a:picLocks noChangeAspect="1"/>
          </p:cNvPicPr>
          <p:nvPr/>
        </p:nvPicPr>
        <p:blipFill>
          <a:blip r:embed="rId2"/>
          <a:stretch>
            <a:fillRect/>
          </a:stretch>
        </p:blipFill>
        <p:spPr>
          <a:xfrm>
            <a:off x="7474672" y="1227440"/>
            <a:ext cx="4463143" cy="2497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348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260225D-C3AF-D007-563B-7A0FCB909E37}"/>
              </a:ext>
            </a:extLst>
          </p:cNvPr>
          <p:cNvSpPr>
            <a:spLocks noGrp="1"/>
          </p:cNvSpPr>
          <p:nvPr>
            <p:ph type="title"/>
          </p:nvPr>
        </p:nvSpPr>
        <p:spPr/>
        <p:txBody>
          <a:bodyPr/>
          <a:lstStyle/>
          <a:p>
            <a:r>
              <a:rPr lang="ja-JP" altLang="en-US" dirty="0"/>
              <a:t>初回の報告</a:t>
            </a:r>
          </a:p>
        </p:txBody>
      </p:sp>
      <p:sp>
        <p:nvSpPr>
          <p:cNvPr id="5" name="テキスト プレースホルダー 4">
            <a:extLst>
              <a:ext uri="{FF2B5EF4-FFF2-40B4-BE49-F238E27FC236}">
                <a16:creationId xmlns:a16="http://schemas.microsoft.com/office/drawing/2014/main" id="{8122DCCB-2A89-7AD9-5C16-AFA929A073DE}"/>
              </a:ext>
            </a:extLst>
          </p:cNvPr>
          <p:cNvSpPr>
            <a:spLocks noGrp="1"/>
          </p:cNvSpPr>
          <p:nvPr>
            <p:ph type="body" idx="1"/>
          </p:nvPr>
        </p:nvSpPr>
        <p:spPr/>
        <p:txBody>
          <a:bodyPr>
            <a:normAutofit/>
          </a:bodyPr>
          <a:lstStyle/>
          <a:p>
            <a:r>
              <a:rPr lang="ja-JP" altLang="en-US" dirty="0"/>
              <a:t>お客さま情報の不正流出に関するお詫びとお知らせ</a:t>
            </a:r>
            <a:endParaRPr lang="en-US" altLang="ja-JP" dirty="0"/>
          </a:p>
          <a:p>
            <a:r>
              <a:rPr lang="en-US" altLang="ja-JP" dirty="0"/>
              <a:t>https://www.ntt-west.co.jp/news/2310/231017a.html</a:t>
            </a:r>
            <a:endParaRPr lang="ja-JP" altLang="en-US" dirty="0"/>
          </a:p>
        </p:txBody>
      </p:sp>
    </p:spTree>
    <p:extLst>
      <p:ext uri="{BB962C8B-B14F-4D97-AF65-F5344CB8AC3E}">
        <p14:creationId xmlns:p14="http://schemas.microsoft.com/office/powerpoint/2010/main" val="161206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C009CCD-AFCF-F3FE-F13A-18949AA84B80}"/>
              </a:ext>
            </a:extLst>
          </p:cNvPr>
          <p:cNvSpPr>
            <a:spLocks noGrp="1"/>
          </p:cNvSpPr>
          <p:nvPr>
            <p:ph type="title"/>
          </p:nvPr>
        </p:nvSpPr>
        <p:spPr/>
        <p:txBody>
          <a:bodyPr/>
          <a:lstStyle/>
          <a:p>
            <a:endParaRPr lang="ja-JP" altLang="en-US" dirty="0"/>
          </a:p>
        </p:txBody>
      </p:sp>
      <p:pic>
        <p:nvPicPr>
          <p:cNvPr id="8" name="図 7">
            <a:extLst>
              <a:ext uri="{FF2B5EF4-FFF2-40B4-BE49-F238E27FC236}">
                <a16:creationId xmlns:a16="http://schemas.microsoft.com/office/drawing/2014/main" id="{00566877-83D9-B0D0-305D-F045145939D4}"/>
              </a:ext>
            </a:extLst>
          </p:cNvPr>
          <p:cNvPicPr>
            <a:picLocks noChangeAspect="1"/>
          </p:cNvPicPr>
          <p:nvPr/>
        </p:nvPicPr>
        <p:blipFill>
          <a:blip r:embed="rId2"/>
          <a:stretch>
            <a:fillRect/>
          </a:stretch>
        </p:blipFill>
        <p:spPr>
          <a:xfrm>
            <a:off x="183020" y="263526"/>
            <a:ext cx="5366916" cy="5885603"/>
          </a:xfrm>
          <a:prstGeom prst="rect">
            <a:avLst/>
          </a:prstGeom>
          <a:ln>
            <a:noFill/>
          </a:ln>
          <a:effectLst>
            <a:outerShdw blurRad="292100" dist="139700" dir="2700000" algn="tl" rotWithShape="0">
              <a:srgbClr val="333333">
                <a:alpha val="65000"/>
              </a:srgbClr>
            </a:outerShdw>
          </a:effectLst>
        </p:spPr>
      </p:pic>
      <p:sp>
        <p:nvSpPr>
          <p:cNvPr id="12" name="コンテンツ プレースホルダー 11">
            <a:extLst>
              <a:ext uri="{FF2B5EF4-FFF2-40B4-BE49-F238E27FC236}">
                <a16:creationId xmlns:a16="http://schemas.microsoft.com/office/drawing/2014/main" id="{38DF45E8-379E-2E21-4488-AD8110422143}"/>
              </a:ext>
            </a:extLst>
          </p:cNvPr>
          <p:cNvSpPr>
            <a:spLocks noGrp="1"/>
          </p:cNvSpPr>
          <p:nvPr>
            <p:ph sz="half" idx="2"/>
          </p:nvPr>
        </p:nvSpPr>
        <p:spPr/>
        <p:txBody>
          <a:bodyPr>
            <a:normAutofit/>
          </a:bodyPr>
          <a:lstStyle/>
          <a:p>
            <a:r>
              <a:rPr lang="ja-JP" altLang="en-US" dirty="0"/>
              <a:t>概要</a:t>
            </a:r>
            <a:endParaRPr lang="en-US" altLang="ja-JP" dirty="0"/>
          </a:p>
          <a:p>
            <a:pPr lvl="1"/>
            <a:r>
              <a:rPr lang="en-US" altLang="ja-JP" dirty="0"/>
              <a:t>NTT</a:t>
            </a:r>
            <a:r>
              <a:rPr lang="ja-JP" altLang="en-US" dirty="0"/>
              <a:t>マーケティングアクト</a:t>
            </a:r>
            <a:r>
              <a:rPr lang="en-US" altLang="ja-JP" dirty="0" err="1"/>
              <a:t>ProCX</a:t>
            </a:r>
            <a:r>
              <a:rPr lang="ja-JP" altLang="en-US" dirty="0"/>
              <a:t>が利用するコールセンタシステムを提供する</a:t>
            </a:r>
            <a:r>
              <a:rPr lang="en-US" altLang="ja-JP" dirty="0"/>
              <a:t>NTT</a:t>
            </a:r>
            <a:r>
              <a:rPr lang="ja-JP" altLang="en-US" dirty="0"/>
              <a:t>ビジネスソリューションズの同システムの運用保守業務従事者（元派遣社員）が、当社のお客さま情報を不正に持ち出し。</a:t>
            </a:r>
          </a:p>
          <a:p>
            <a:pPr lvl="1"/>
            <a:r>
              <a:rPr lang="ja-JP" altLang="en-US" dirty="0"/>
              <a:t>（</a:t>
            </a:r>
            <a:r>
              <a:rPr lang="en-US" altLang="ja-JP" dirty="0"/>
              <a:t>1</a:t>
            </a:r>
            <a:r>
              <a:rPr lang="ja-JP" altLang="en-US" dirty="0"/>
              <a:t>）不正に持ち出されたお客さま情報の件数：約</a:t>
            </a:r>
            <a:r>
              <a:rPr lang="en-US" altLang="ja-JP" dirty="0"/>
              <a:t>120</a:t>
            </a:r>
            <a:r>
              <a:rPr lang="ja-JP" altLang="en-US" dirty="0"/>
              <a:t>万件</a:t>
            </a:r>
          </a:p>
          <a:p>
            <a:pPr lvl="1"/>
            <a:r>
              <a:rPr lang="ja-JP" altLang="en-US" dirty="0"/>
              <a:t>（</a:t>
            </a:r>
            <a:r>
              <a:rPr lang="en-US" altLang="ja-JP" dirty="0"/>
              <a:t>2</a:t>
            </a:r>
            <a:r>
              <a:rPr lang="ja-JP" altLang="en-US" dirty="0"/>
              <a:t>）不正に持ち出されたお客さま情報の内容</a:t>
            </a:r>
          </a:p>
          <a:p>
            <a:pPr lvl="2"/>
            <a:r>
              <a:rPr lang="ja-JP" altLang="en-US" dirty="0"/>
              <a:t>氏名／住所／電話番号／生年月日（一部）等</a:t>
            </a:r>
          </a:p>
          <a:p>
            <a:pPr lvl="2"/>
            <a:r>
              <a:rPr lang="en-US" altLang="ja-JP" dirty="0"/>
              <a:t>※</a:t>
            </a:r>
            <a:r>
              <a:rPr lang="ja-JP" altLang="en-US" dirty="0"/>
              <a:t>クレジットカード情報および金融機関口座情報などの決済関連情報、各種パスワードは含まれておりません。</a:t>
            </a:r>
            <a:endParaRPr lang="en-US" altLang="ja-JP" dirty="0"/>
          </a:p>
          <a:p>
            <a:pPr marL="0" indent="0">
              <a:buNone/>
            </a:pPr>
            <a:r>
              <a:rPr lang="ja-JP" altLang="en-US" dirty="0"/>
              <a:t>なんだか全体像が分からない報告となっている。</a:t>
            </a:r>
          </a:p>
        </p:txBody>
      </p:sp>
    </p:spTree>
    <p:extLst>
      <p:ext uri="{BB962C8B-B14F-4D97-AF65-F5344CB8AC3E}">
        <p14:creationId xmlns:p14="http://schemas.microsoft.com/office/powerpoint/2010/main" val="21504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B3A17F-21C6-2C51-83BB-A7ABE05BF392}"/>
              </a:ext>
            </a:extLst>
          </p:cNvPr>
          <p:cNvSpPr>
            <a:spLocks noGrp="1"/>
          </p:cNvSpPr>
          <p:nvPr>
            <p:ph type="title"/>
          </p:nvPr>
        </p:nvSpPr>
        <p:spPr/>
        <p:txBody>
          <a:bodyPr/>
          <a:lstStyle/>
          <a:p>
            <a:endParaRPr kumimoji="1" lang="ja-JP" altLang="en-US"/>
          </a:p>
        </p:txBody>
      </p:sp>
      <p:sp>
        <p:nvSpPr>
          <p:cNvPr id="4" name="コンテンツ プレースホルダー 3">
            <a:extLst>
              <a:ext uri="{FF2B5EF4-FFF2-40B4-BE49-F238E27FC236}">
                <a16:creationId xmlns:a16="http://schemas.microsoft.com/office/drawing/2014/main" id="{795BC411-99FF-8720-C8DE-1DF1736C63DF}"/>
              </a:ext>
            </a:extLst>
          </p:cNvPr>
          <p:cNvSpPr>
            <a:spLocks noGrp="1"/>
          </p:cNvSpPr>
          <p:nvPr>
            <p:ph sz="half" idx="2"/>
          </p:nvPr>
        </p:nvSpPr>
        <p:spPr/>
        <p:txBody>
          <a:bodyPr/>
          <a:lstStyle/>
          <a:p>
            <a:r>
              <a:rPr kumimoji="1" lang="ja-JP" altLang="en-US" dirty="0"/>
              <a:t>今後の対応と再発防止策</a:t>
            </a:r>
            <a:endParaRPr kumimoji="1" lang="en-US" altLang="ja-JP" dirty="0"/>
          </a:p>
          <a:p>
            <a:pPr lvl="1"/>
            <a:r>
              <a:rPr kumimoji="1" lang="ja-JP" altLang="en-US" dirty="0"/>
              <a:t>当社は今回の事案を厳粛に受け止め、お客さまのご不安の解消に向けて対応いたします。</a:t>
            </a:r>
          </a:p>
          <a:p>
            <a:pPr lvl="1"/>
            <a:r>
              <a:rPr kumimoji="1" lang="ja-JP" altLang="en-US" dirty="0"/>
              <a:t>また、同様の事態が再び発生しないよう、お客さま情報を取り扱う全業務について再点検を実施するとともに、今後、業務委託先を含め個人情報管理体制の一層の強化を図ってまいります。</a:t>
            </a:r>
          </a:p>
          <a:p>
            <a:pPr lvl="1"/>
            <a:r>
              <a:rPr kumimoji="1" lang="ja-JP" altLang="en-US" dirty="0"/>
              <a:t>また、当社の従業員に対して、これまで以上に情報の取り扱い・保護に関する教育の充実を図り、個人情報保護の重要性に関わる当事者意識の醸成を図ってまいります。</a:t>
            </a:r>
            <a:endParaRPr kumimoji="1" lang="en-US" altLang="ja-JP" dirty="0"/>
          </a:p>
          <a:p>
            <a:pPr marL="0" indent="0">
              <a:buNone/>
            </a:pPr>
            <a:r>
              <a:rPr lang="ja-JP" altLang="en-US" dirty="0"/>
              <a:t>約</a:t>
            </a:r>
            <a:r>
              <a:rPr lang="en-US" altLang="ja-JP" dirty="0"/>
              <a:t>120</a:t>
            </a:r>
            <a:r>
              <a:rPr lang="ja-JP" altLang="en-US" dirty="0"/>
              <a:t>万件の不正持ち出しによる漏洩に対し、再点検、一層の強化、という何をするのかわからない対策が提示された。</a:t>
            </a:r>
            <a:endParaRPr lang="en-US" altLang="ja-JP" dirty="0"/>
          </a:p>
          <a:p>
            <a:r>
              <a:rPr lang="ja-JP" altLang="en-US" dirty="0"/>
              <a:t>初期対応が悪く、行政指導等を</a:t>
            </a:r>
            <a:br>
              <a:rPr lang="en-US" altLang="ja-JP" dirty="0"/>
            </a:br>
            <a:r>
              <a:rPr lang="ja-JP" altLang="en-US" dirty="0"/>
              <a:t>誘発したと考えられる</a:t>
            </a:r>
            <a:endParaRPr lang="en-US" altLang="ja-JP" dirty="0"/>
          </a:p>
          <a:p>
            <a:pPr marL="0" indent="0">
              <a:buNone/>
            </a:pPr>
            <a:endParaRPr kumimoji="1" lang="ja-JP" altLang="en-US" dirty="0"/>
          </a:p>
        </p:txBody>
      </p:sp>
      <p:pic>
        <p:nvPicPr>
          <p:cNvPr id="10" name="図 9">
            <a:extLst>
              <a:ext uri="{FF2B5EF4-FFF2-40B4-BE49-F238E27FC236}">
                <a16:creationId xmlns:a16="http://schemas.microsoft.com/office/drawing/2014/main" id="{EBFF5300-F15F-8C4F-A6F4-7F282DA879E1}"/>
              </a:ext>
            </a:extLst>
          </p:cNvPr>
          <p:cNvPicPr>
            <a:picLocks noChangeAspect="1"/>
          </p:cNvPicPr>
          <p:nvPr/>
        </p:nvPicPr>
        <p:blipFill>
          <a:blip r:embed="rId2"/>
          <a:stretch>
            <a:fillRect/>
          </a:stretch>
        </p:blipFill>
        <p:spPr>
          <a:xfrm>
            <a:off x="183020" y="263527"/>
            <a:ext cx="5571828" cy="5996684"/>
          </a:xfrm>
          <a:prstGeom prst="rect">
            <a:avLst/>
          </a:prstGeom>
          <a:ln>
            <a:noFill/>
          </a:ln>
          <a:effectLst>
            <a:outerShdw blurRad="292100" dist="139700" dir="2700000" algn="tl" rotWithShape="0">
              <a:srgbClr val="333333">
                <a:alpha val="65000"/>
              </a:srgbClr>
            </a:outerShdw>
          </a:effectLst>
        </p:spPr>
      </p:pic>
      <p:pic>
        <p:nvPicPr>
          <p:cNvPr id="1026" name="Picture 2" descr="おまえは何を言っているんだ « 英語講師 仲本浩喜 Official Site">
            <a:extLst>
              <a:ext uri="{FF2B5EF4-FFF2-40B4-BE49-F238E27FC236}">
                <a16:creationId xmlns:a16="http://schemas.microsoft.com/office/drawing/2014/main" id="{4740E249-838F-EF79-3D5C-C7F86C3EE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4509" y="4996153"/>
            <a:ext cx="1972811" cy="127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320028"/>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562</TotalTime>
  <Words>2420</Words>
  <PresentationFormat>ワイド画面</PresentationFormat>
  <Paragraphs>186</Paragraphs>
  <Slides>44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44</vt:i4>
      </vt:variant>
    </vt:vector>
  </HeadingPairs>
  <TitlesOfParts>
    <vt:vector size="50" baseType="lpstr">
      <vt:lpstr>VL Pゴシック</vt:lpstr>
      <vt:lpstr>Arial</vt:lpstr>
      <vt:lpstr>Calibri</vt:lpstr>
      <vt:lpstr>Calibri Light</vt:lpstr>
      <vt:lpstr>Wingdings</vt:lpstr>
      <vt:lpstr>レトロスペクト</vt:lpstr>
      <vt:lpstr>第13回 脆弱性対応勉強会</vt:lpstr>
      <vt:lpstr>初めに</vt:lpstr>
      <vt:lpstr>脆弱性対応勉強会について</vt:lpstr>
      <vt:lpstr>お前誰よ</vt:lpstr>
      <vt:lpstr>なぜ、取り組みの発表が 必要だったのか</vt:lpstr>
      <vt:lpstr>PowerPoint プレゼンテーション</vt:lpstr>
      <vt:lpstr>初回の報告</vt:lpstr>
      <vt:lpstr>PowerPoint プレゼンテーション</vt:lpstr>
      <vt:lpstr>PowerPoint プレゼンテーション</vt:lpstr>
      <vt:lpstr>個人情報保護委員会による、 勧告及び指導等の実施</vt:lpstr>
      <vt:lpstr>PowerPoint プレゼンテーション</vt:lpstr>
      <vt:lpstr>PowerPoint プレゼンテーション</vt:lpstr>
      <vt:lpstr>詳細資料から</vt:lpstr>
      <vt:lpstr>詳細資料：事実関係</vt:lpstr>
      <vt:lpstr>詳細資料：法律上の問題点</vt:lpstr>
      <vt:lpstr>詳細資料：再発防止策</vt:lpstr>
      <vt:lpstr>PowerPoint プレゼンテーション</vt:lpstr>
      <vt:lpstr>詳細資料：当委員会の対応</vt:lpstr>
      <vt:lpstr>注意喚起のリリース</vt:lpstr>
      <vt:lpstr>総務省による 個人データの取扱いの委託先の適切な 監督について（指導）</vt:lpstr>
      <vt:lpstr>PowerPoint プレゼンテーション</vt:lpstr>
      <vt:lpstr>NTT西日本のレポートを読む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2024-03-16T06:09:07Z</dcterms:created>
  <dcterms:modified xsi:type="dcterms:W3CDTF">2024-03-22T09:08:16Z</dcterms:modified>
</cp:coreProperties>
</file>